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15113000"/>
  <p:notesSz cx="6858000" cy="9144000"/>
  <p:embeddedFontLst>
    <p:embeddedFont>
      <p:font typeface="Calibri" panose="020F0502020204030204" pitchFamily="34" charset="0"/>
      <p:regular r:id="rId4"/>
      <p:bold r:id="rId5"/>
      <p:italic r:id="rId6"/>
      <p:boldItalic r:id="rId7"/>
    </p:embeddedFont>
    <p:embeddedFont>
      <p:font typeface="Fredoka" panose="020B0604020202020204" charset="0"/>
      <p:regular r:id="rId8"/>
    </p:embeddedFont>
    <p:embeddedFont>
      <p:font typeface="Roboto" panose="02000000000000000000" pitchFamily="2" charset="0"/>
      <p:regular r:id="rId9"/>
    </p:embeddedFont>
    <p:embeddedFont>
      <p:font typeface="Roboto Bold" panose="02000000000000000000"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144"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14.svg"/><Relationship Id="rId12" Type="http://schemas.openxmlformats.org/officeDocument/2006/relationships/image" Target="../media/image18.svg"/><Relationship Id="rId17" Type="http://schemas.openxmlformats.org/officeDocument/2006/relationships/image" Target="../media/image23.svg"/><Relationship Id="rId2" Type="http://schemas.openxmlformats.org/officeDocument/2006/relationships/image" Target="../media/image3.png"/><Relationship Id="rId16" Type="http://schemas.openxmlformats.org/officeDocument/2006/relationships/image" Target="../media/image22.png"/><Relationship Id="rId20"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6.svg"/><Relationship Id="rId15" Type="http://schemas.openxmlformats.org/officeDocument/2006/relationships/image" Target="../media/image21.svg"/><Relationship Id="rId10" Type="http://schemas.openxmlformats.org/officeDocument/2006/relationships/hyperlink" Target="https://docs.google.com/forms/d/e/1FAIpQLSf2wdcZf2FPr6hxTmNAB_7bbRs7JKRxKvIOxJhBb5ph0sZ35Q/viewform" TargetMode="External"/><Relationship Id="rId19"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16.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a:off x="611288" y="402045"/>
            <a:ext cx="9802171" cy="3350560"/>
          </a:xfrm>
          <a:custGeom>
            <a:avLst/>
            <a:gdLst/>
            <a:ahLst/>
            <a:cxnLst/>
            <a:rect l="l" t="t" r="r" b="b"/>
            <a:pathLst>
              <a:path w="9802171" h="3350560">
                <a:moveTo>
                  <a:pt x="0" y="0"/>
                </a:moveTo>
                <a:lnTo>
                  <a:pt x="9802171" y="0"/>
                </a:lnTo>
                <a:lnTo>
                  <a:pt x="9802171" y="3350560"/>
                </a:lnTo>
                <a:lnTo>
                  <a:pt x="0" y="3350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100000">
            <a:off x="5170988" y="-197733"/>
            <a:ext cx="1192126" cy="1199556"/>
          </a:xfrm>
          <a:custGeom>
            <a:avLst/>
            <a:gdLst/>
            <a:ahLst/>
            <a:cxnLst/>
            <a:rect l="l" t="t" r="r" b="b"/>
            <a:pathLst>
              <a:path w="1192126" h="1199556">
                <a:moveTo>
                  <a:pt x="0" y="0"/>
                </a:moveTo>
                <a:lnTo>
                  <a:pt x="1192127" y="0"/>
                </a:lnTo>
                <a:lnTo>
                  <a:pt x="1192127" y="1199555"/>
                </a:lnTo>
                <a:lnTo>
                  <a:pt x="0" y="1199555"/>
                </a:lnTo>
                <a:lnTo>
                  <a:pt x="0" y="0"/>
                </a:lnTo>
                <a:close/>
              </a:path>
            </a:pathLst>
          </a:custGeom>
          <a:blipFill>
            <a:blip r:embed="rId4">
              <a:extLst>
                <a:ext uri="{96DAC541-7B7A-43D3-8B79-37D633B846F1}">
                  <asvg:svgBlip xmlns:asvg="http://schemas.microsoft.com/office/drawing/2016/SVG/main" r:embed="rId5"/>
                </a:ext>
              </a:extLst>
            </a:blip>
            <a:stretch>
              <a:fillRect l="-64910" t="-57333"/>
            </a:stretch>
          </a:blipFill>
        </p:spPr>
      </p:sp>
      <p:sp>
        <p:nvSpPr>
          <p:cNvPr id="4" name="Freeform 4"/>
          <p:cNvSpPr/>
          <p:nvPr/>
        </p:nvSpPr>
        <p:spPr>
          <a:xfrm rot="-10458523">
            <a:off x="-1135263" y="13391685"/>
            <a:ext cx="2629167" cy="2265864"/>
          </a:xfrm>
          <a:custGeom>
            <a:avLst/>
            <a:gdLst/>
            <a:ahLst/>
            <a:cxnLst/>
            <a:rect l="l" t="t" r="r" b="b"/>
            <a:pathLst>
              <a:path w="2629167" h="2265864">
                <a:moveTo>
                  <a:pt x="0" y="0"/>
                </a:moveTo>
                <a:lnTo>
                  <a:pt x="2629167" y="0"/>
                </a:lnTo>
                <a:lnTo>
                  <a:pt x="2629167" y="2265864"/>
                </a:lnTo>
                <a:lnTo>
                  <a:pt x="0" y="2265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263117" y="-666334"/>
            <a:ext cx="2629167" cy="2265864"/>
          </a:xfrm>
          <a:custGeom>
            <a:avLst/>
            <a:gdLst/>
            <a:ahLst/>
            <a:cxnLst/>
            <a:rect l="l" t="t" r="r" b="b"/>
            <a:pathLst>
              <a:path w="2629167" h="2265864">
                <a:moveTo>
                  <a:pt x="0" y="0"/>
                </a:moveTo>
                <a:lnTo>
                  <a:pt x="2629166" y="0"/>
                </a:lnTo>
                <a:lnTo>
                  <a:pt x="2629166" y="2265864"/>
                </a:lnTo>
                <a:lnTo>
                  <a:pt x="0" y="2265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79321" y="2265637"/>
            <a:ext cx="1796120" cy="1639368"/>
          </a:xfrm>
          <a:custGeom>
            <a:avLst/>
            <a:gdLst/>
            <a:ahLst/>
            <a:cxnLst/>
            <a:rect l="l" t="t" r="r" b="b"/>
            <a:pathLst>
              <a:path w="1796120" h="1639368">
                <a:moveTo>
                  <a:pt x="0" y="0"/>
                </a:moveTo>
                <a:lnTo>
                  <a:pt x="1796119" y="0"/>
                </a:lnTo>
                <a:lnTo>
                  <a:pt x="1796119" y="1639368"/>
                </a:lnTo>
                <a:lnTo>
                  <a:pt x="0" y="1639368"/>
                </a:lnTo>
                <a:lnTo>
                  <a:pt x="0" y="0"/>
                </a:lnTo>
                <a:close/>
              </a:path>
            </a:pathLst>
          </a:custGeom>
          <a:blipFill>
            <a:blip r:embed="rId8"/>
            <a:stretch>
              <a:fillRect/>
            </a:stretch>
          </a:blipFill>
        </p:spPr>
      </p:sp>
      <p:grpSp>
        <p:nvGrpSpPr>
          <p:cNvPr id="7" name="Group 7"/>
          <p:cNvGrpSpPr/>
          <p:nvPr/>
        </p:nvGrpSpPr>
        <p:grpSpPr>
          <a:xfrm>
            <a:off x="619420" y="4116571"/>
            <a:ext cx="9689874" cy="5620363"/>
            <a:chOff x="0" y="0"/>
            <a:chExt cx="12919832" cy="7493817"/>
          </a:xfrm>
        </p:grpSpPr>
        <p:grpSp>
          <p:nvGrpSpPr>
            <p:cNvPr id="8" name="Group 8"/>
            <p:cNvGrpSpPr/>
            <p:nvPr/>
          </p:nvGrpSpPr>
          <p:grpSpPr>
            <a:xfrm>
              <a:off x="0" y="0"/>
              <a:ext cx="12919832" cy="7493817"/>
              <a:chOff x="0" y="0"/>
              <a:chExt cx="2459164" cy="1426375"/>
            </a:xfrm>
          </p:grpSpPr>
          <p:sp>
            <p:nvSpPr>
              <p:cNvPr id="9" name="Freeform 9"/>
              <p:cNvSpPr/>
              <p:nvPr/>
            </p:nvSpPr>
            <p:spPr>
              <a:xfrm>
                <a:off x="0" y="0"/>
                <a:ext cx="2459164" cy="1426375"/>
              </a:xfrm>
              <a:custGeom>
                <a:avLst/>
                <a:gdLst/>
                <a:ahLst/>
                <a:cxnLst/>
                <a:rect l="l" t="t" r="r" b="b"/>
                <a:pathLst>
                  <a:path w="2459164" h="1426375">
                    <a:moveTo>
                      <a:pt x="42281" y="0"/>
                    </a:moveTo>
                    <a:lnTo>
                      <a:pt x="2416884" y="0"/>
                    </a:lnTo>
                    <a:cubicBezTo>
                      <a:pt x="2428097" y="0"/>
                      <a:pt x="2438851" y="4455"/>
                      <a:pt x="2446780" y="12384"/>
                    </a:cubicBezTo>
                    <a:cubicBezTo>
                      <a:pt x="2454710" y="20313"/>
                      <a:pt x="2459164" y="31067"/>
                      <a:pt x="2459164" y="42281"/>
                    </a:cubicBezTo>
                    <a:lnTo>
                      <a:pt x="2459164" y="1384095"/>
                    </a:lnTo>
                    <a:cubicBezTo>
                      <a:pt x="2459164" y="1407445"/>
                      <a:pt x="2440235" y="1426375"/>
                      <a:pt x="2416884" y="1426375"/>
                    </a:cubicBezTo>
                    <a:lnTo>
                      <a:pt x="42281" y="1426375"/>
                    </a:lnTo>
                    <a:cubicBezTo>
                      <a:pt x="18930" y="1426375"/>
                      <a:pt x="0" y="1407445"/>
                      <a:pt x="0" y="1384095"/>
                    </a:cubicBezTo>
                    <a:lnTo>
                      <a:pt x="0" y="42281"/>
                    </a:lnTo>
                    <a:cubicBezTo>
                      <a:pt x="0" y="18930"/>
                      <a:pt x="18930" y="0"/>
                      <a:pt x="42281" y="0"/>
                    </a:cubicBezTo>
                    <a:close/>
                  </a:path>
                </a:pathLst>
              </a:custGeom>
              <a:ln w="47625" cap="rnd">
                <a:solidFill>
                  <a:srgbClr val="FF751F"/>
                </a:solidFill>
                <a:prstDash val="solid"/>
                <a:round/>
              </a:ln>
            </p:spPr>
          </p:sp>
          <p:sp>
            <p:nvSpPr>
              <p:cNvPr id="10" name="TextBox 10"/>
              <p:cNvSpPr txBox="1"/>
              <p:nvPr/>
            </p:nvSpPr>
            <p:spPr>
              <a:xfrm>
                <a:off x="0" y="-19050"/>
                <a:ext cx="2459164" cy="1445425"/>
              </a:xfrm>
              <a:prstGeom prst="rect">
                <a:avLst/>
              </a:prstGeom>
            </p:spPr>
            <p:txBody>
              <a:bodyPr lIns="50800" tIns="50800" rIns="50800" bIns="50800" rtlCol="0" anchor="ctr"/>
              <a:lstStyle/>
              <a:p>
                <a:pPr algn="ctr">
                  <a:lnSpc>
                    <a:spcPts val="3414"/>
                  </a:lnSpc>
                </a:pPr>
                <a:endParaRPr/>
              </a:p>
            </p:txBody>
          </p:sp>
        </p:grpSp>
        <p:sp>
          <p:nvSpPr>
            <p:cNvPr id="11" name="TextBox 11"/>
            <p:cNvSpPr txBox="1"/>
            <p:nvPr/>
          </p:nvSpPr>
          <p:spPr>
            <a:xfrm>
              <a:off x="585055" y="1690548"/>
              <a:ext cx="12334778" cy="5379255"/>
            </a:xfrm>
            <a:prstGeom prst="rect">
              <a:avLst/>
            </a:prstGeom>
          </p:spPr>
          <p:txBody>
            <a:bodyPr lIns="0" tIns="0" rIns="0" bIns="0" rtlCol="0" anchor="t">
              <a:spAutoFit/>
            </a:bodyPr>
            <a:lstStyle/>
            <a:p>
              <a:pPr algn="l">
                <a:lnSpc>
                  <a:spcPts val="3494"/>
                </a:lnSpc>
              </a:pPr>
              <a:r>
                <a:rPr lang="en-US" sz="2495" b="1" u="none" strike="noStrike" spc="-54">
                  <a:solidFill>
                    <a:srgbClr val="000000"/>
                  </a:solidFill>
                  <a:latin typeface="Roboto Bold"/>
                  <a:ea typeface="Roboto Bold"/>
                  <a:cs typeface="Roboto Bold"/>
                  <a:sym typeface="Roboto Bold"/>
                </a:rPr>
                <a:t>Le principe </a:t>
              </a:r>
              <a:r>
                <a:rPr lang="en-US" sz="2495" u="none" strike="noStrike" spc="-54">
                  <a:solidFill>
                    <a:srgbClr val="000000"/>
                  </a:solidFill>
                  <a:latin typeface="Roboto"/>
                  <a:ea typeface="Roboto"/>
                  <a:cs typeface="Roboto"/>
                  <a:sym typeface="Roboto"/>
                </a:rPr>
                <a:t>: mettre en relation les dirigeants d’associations et les chefs d’entreprises dans une logique “gagnant-gagnant”</a:t>
              </a:r>
            </a:p>
            <a:p>
              <a:pPr algn="l">
                <a:lnSpc>
                  <a:spcPts val="3494"/>
                </a:lnSpc>
              </a:pPr>
              <a:endParaRPr lang="en-US" sz="2495" u="none" strike="noStrike" spc="-54">
                <a:solidFill>
                  <a:srgbClr val="000000"/>
                </a:solidFill>
                <a:latin typeface="Roboto"/>
                <a:ea typeface="Roboto"/>
                <a:cs typeface="Roboto"/>
                <a:sym typeface="Roboto"/>
              </a:endParaRPr>
            </a:p>
            <a:p>
              <a:pPr algn="l">
                <a:lnSpc>
                  <a:spcPts val="3494"/>
                </a:lnSpc>
              </a:pPr>
              <a:r>
                <a:rPr lang="en-US" sz="2495" b="1" u="none" strike="noStrike" spc="-54">
                  <a:solidFill>
                    <a:srgbClr val="000000"/>
                  </a:solidFill>
                  <a:latin typeface="Roboto Bold"/>
                  <a:ea typeface="Roboto Bold"/>
                  <a:cs typeface="Roboto Bold"/>
                  <a:sym typeface="Roboto Bold"/>
                </a:rPr>
                <a:t>Comment ?</a:t>
              </a:r>
            </a:p>
            <a:p>
              <a:pPr algn="l">
                <a:lnSpc>
                  <a:spcPts val="3494"/>
                </a:lnSpc>
              </a:pPr>
              <a:r>
                <a:rPr lang="en-US" sz="2495" b="1" u="none" strike="noStrike" spc="-54">
                  <a:solidFill>
                    <a:srgbClr val="000000"/>
                  </a:solidFill>
                  <a:latin typeface="Roboto Bold"/>
                  <a:ea typeface="Roboto Bold"/>
                  <a:cs typeface="Roboto Bold"/>
                  <a:sym typeface="Roboto Bold"/>
                </a:rPr>
                <a:t>&gt;</a:t>
              </a:r>
              <a:r>
                <a:rPr lang="en-US" sz="2495" u="none" strike="noStrike" spc="-54">
                  <a:solidFill>
                    <a:srgbClr val="000000"/>
                  </a:solidFill>
                  <a:latin typeface="Roboto"/>
                  <a:ea typeface="Roboto"/>
                  <a:cs typeface="Roboto"/>
                  <a:sym typeface="Roboto"/>
                </a:rPr>
                <a:t> La Ville vous accompagne pour structurer et présenter votre projet</a:t>
              </a:r>
            </a:p>
            <a:p>
              <a:pPr algn="l">
                <a:lnSpc>
                  <a:spcPts val="3743"/>
                </a:lnSpc>
              </a:pPr>
              <a:r>
                <a:rPr lang="en-US" sz="2495" b="1" u="none" strike="noStrike" spc="-54">
                  <a:solidFill>
                    <a:srgbClr val="000000"/>
                  </a:solidFill>
                  <a:latin typeface="Roboto Bold"/>
                  <a:ea typeface="Roboto Bold"/>
                  <a:cs typeface="Roboto Bold"/>
                  <a:sym typeface="Roboto Bold"/>
                </a:rPr>
                <a:t>&gt; </a:t>
              </a:r>
              <a:r>
                <a:rPr lang="en-US" sz="2495" u="none" strike="noStrike" spc="-54">
                  <a:solidFill>
                    <a:srgbClr val="000000"/>
                  </a:solidFill>
                  <a:latin typeface="Roboto"/>
                  <a:ea typeface="Roboto"/>
                  <a:cs typeface="Roboto"/>
                  <a:sym typeface="Roboto"/>
                </a:rPr>
                <a:t>Elle mobilise les acteurs économiques du territoire qui souhaitent s’engager et soutenir les projets (don financier, aide en nature, mécénat de compétences) et elle les réunit lors d’une soirée prévue en décembre 2026</a:t>
              </a:r>
            </a:p>
          </p:txBody>
        </p:sp>
      </p:grpSp>
      <p:sp>
        <p:nvSpPr>
          <p:cNvPr id="12" name="Freeform 12"/>
          <p:cNvSpPr/>
          <p:nvPr/>
        </p:nvSpPr>
        <p:spPr>
          <a:xfrm>
            <a:off x="8012201" y="3752605"/>
            <a:ext cx="2565499" cy="1587674"/>
          </a:xfrm>
          <a:custGeom>
            <a:avLst/>
            <a:gdLst/>
            <a:ahLst/>
            <a:cxnLst/>
            <a:rect l="l" t="t" r="r" b="b"/>
            <a:pathLst>
              <a:path w="2565499" h="1587674">
                <a:moveTo>
                  <a:pt x="0" y="0"/>
                </a:moveTo>
                <a:lnTo>
                  <a:pt x="2565499" y="0"/>
                </a:lnTo>
                <a:lnTo>
                  <a:pt x="2565499" y="1587674"/>
                </a:lnTo>
                <a:lnTo>
                  <a:pt x="0" y="1587674"/>
                </a:lnTo>
                <a:lnTo>
                  <a:pt x="0" y="0"/>
                </a:lnTo>
                <a:close/>
              </a:path>
            </a:pathLst>
          </a:custGeom>
          <a:blipFill>
            <a:blip r:embed="rId9"/>
            <a:stretch>
              <a:fillRect/>
            </a:stretch>
          </a:blipFill>
        </p:spPr>
      </p:sp>
      <p:sp>
        <p:nvSpPr>
          <p:cNvPr id="13" name="TextBox 13"/>
          <p:cNvSpPr txBox="1"/>
          <p:nvPr/>
        </p:nvSpPr>
        <p:spPr>
          <a:xfrm>
            <a:off x="1371014" y="712544"/>
            <a:ext cx="8602273" cy="2344736"/>
          </a:xfrm>
          <a:prstGeom prst="rect">
            <a:avLst/>
          </a:prstGeom>
        </p:spPr>
        <p:txBody>
          <a:bodyPr lIns="0" tIns="0" rIns="0" bIns="0" rtlCol="0" anchor="t">
            <a:spAutoFit/>
          </a:bodyPr>
          <a:lstStyle/>
          <a:p>
            <a:pPr algn="ctr">
              <a:lnSpc>
                <a:spcPts val="4712"/>
              </a:lnSpc>
            </a:pPr>
            <a:r>
              <a:rPr lang="en-US" sz="3250">
                <a:solidFill>
                  <a:srgbClr val="004AAD"/>
                </a:solidFill>
                <a:latin typeface="Fredoka"/>
                <a:ea typeface="Fredoka"/>
                <a:cs typeface="Fredoka"/>
                <a:sym typeface="Fredoka"/>
              </a:rPr>
              <a:t>Associations, vous avez un projet </a:t>
            </a:r>
          </a:p>
          <a:p>
            <a:pPr algn="ctr">
              <a:lnSpc>
                <a:spcPts val="4712"/>
              </a:lnSpc>
            </a:pPr>
            <a:r>
              <a:rPr lang="en-US" sz="3250">
                <a:solidFill>
                  <a:srgbClr val="004AAD"/>
                </a:solidFill>
                <a:latin typeface="Fredoka"/>
                <a:ea typeface="Fredoka"/>
                <a:cs typeface="Fredoka"/>
                <a:sym typeface="Fredoka"/>
              </a:rPr>
              <a:t>d’intérêt général et </a:t>
            </a:r>
          </a:p>
          <a:p>
            <a:pPr algn="ctr">
              <a:lnSpc>
                <a:spcPts val="4712"/>
              </a:lnSpc>
            </a:pPr>
            <a:r>
              <a:rPr lang="en-US" sz="3250">
                <a:solidFill>
                  <a:srgbClr val="004AAD"/>
                </a:solidFill>
                <a:latin typeface="Fredoka"/>
                <a:ea typeface="Fredoka"/>
                <a:cs typeface="Fredoka"/>
                <a:sym typeface="Fredoka"/>
              </a:rPr>
              <a:t>recherchez une entreprise partenaire </a:t>
            </a:r>
          </a:p>
          <a:p>
            <a:pPr algn="ctr">
              <a:lnSpc>
                <a:spcPts val="4712"/>
              </a:lnSpc>
            </a:pPr>
            <a:r>
              <a:rPr lang="en-US" sz="3250">
                <a:solidFill>
                  <a:srgbClr val="004AAD"/>
                </a:solidFill>
                <a:latin typeface="Fredoka"/>
                <a:ea typeface="Fredoka"/>
                <a:cs typeface="Fredoka"/>
                <a:sym typeface="Fredoka"/>
              </a:rPr>
              <a:t>pour vous  soutenir ?</a:t>
            </a:r>
          </a:p>
        </p:txBody>
      </p:sp>
      <p:grpSp>
        <p:nvGrpSpPr>
          <p:cNvPr id="14" name="Group 14"/>
          <p:cNvGrpSpPr/>
          <p:nvPr/>
        </p:nvGrpSpPr>
        <p:grpSpPr>
          <a:xfrm>
            <a:off x="549510" y="10125151"/>
            <a:ext cx="9829694" cy="3500418"/>
            <a:chOff x="0" y="0"/>
            <a:chExt cx="2490827" cy="886999"/>
          </a:xfrm>
        </p:grpSpPr>
        <p:sp>
          <p:nvSpPr>
            <p:cNvPr id="15" name="Freeform 15"/>
            <p:cNvSpPr/>
            <p:nvPr/>
          </p:nvSpPr>
          <p:spPr>
            <a:xfrm>
              <a:off x="0" y="0"/>
              <a:ext cx="2490827" cy="886999"/>
            </a:xfrm>
            <a:custGeom>
              <a:avLst/>
              <a:gdLst/>
              <a:ahLst/>
              <a:cxnLst/>
              <a:rect l="l" t="t" r="r" b="b"/>
              <a:pathLst>
                <a:path w="2490827" h="886999">
                  <a:moveTo>
                    <a:pt x="41743" y="0"/>
                  </a:moveTo>
                  <a:lnTo>
                    <a:pt x="2449084" y="0"/>
                  </a:lnTo>
                  <a:cubicBezTo>
                    <a:pt x="2460154" y="0"/>
                    <a:pt x="2470772" y="4398"/>
                    <a:pt x="2478600" y="12226"/>
                  </a:cubicBezTo>
                  <a:cubicBezTo>
                    <a:pt x="2486429" y="20055"/>
                    <a:pt x="2490827" y="30672"/>
                    <a:pt x="2490827" y="41743"/>
                  </a:cubicBezTo>
                  <a:lnTo>
                    <a:pt x="2490827" y="845256"/>
                  </a:lnTo>
                  <a:cubicBezTo>
                    <a:pt x="2490827" y="868310"/>
                    <a:pt x="2472138" y="886999"/>
                    <a:pt x="2449084" y="886999"/>
                  </a:cubicBezTo>
                  <a:lnTo>
                    <a:pt x="41743" y="886999"/>
                  </a:lnTo>
                  <a:cubicBezTo>
                    <a:pt x="18689" y="886999"/>
                    <a:pt x="0" y="868310"/>
                    <a:pt x="0" y="845256"/>
                  </a:cubicBezTo>
                  <a:lnTo>
                    <a:pt x="0" y="41743"/>
                  </a:lnTo>
                  <a:cubicBezTo>
                    <a:pt x="0" y="18689"/>
                    <a:pt x="18689" y="0"/>
                    <a:pt x="41743" y="0"/>
                  </a:cubicBezTo>
                  <a:close/>
                </a:path>
              </a:pathLst>
            </a:custGeom>
            <a:ln w="47625" cap="rnd">
              <a:solidFill>
                <a:srgbClr val="000000"/>
              </a:solidFill>
              <a:prstDash val="solid"/>
              <a:round/>
            </a:ln>
          </p:spPr>
        </p:sp>
        <p:sp>
          <p:nvSpPr>
            <p:cNvPr id="16" name="TextBox 16"/>
            <p:cNvSpPr txBox="1"/>
            <p:nvPr/>
          </p:nvSpPr>
          <p:spPr>
            <a:xfrm>
              <a:off x="0" y="-19050"/>
              <a:ext cx="2490827" cy="906049"/>
            </a:xfrm>
            <a:prstGeom prst="rect">
              <a:avLst/>
            </a:prstGeom>
          </p:spPr>
          <p:txBody>
            <a:bodyPr lIns="50800" tIns="50800" rIns="50800" bIns="50800" rtlCol="0" anchor="ctr"/>
            <a:lstStyle/>
            <a:p>
              <a:pPr algn="ctr">
                <a:lnSpc>
                  <a:spcPts val="3414"/>
                </a:lnSpc>
              </a:pPr>
              <a:endParaRPr/>
            </a:p>
          </p:txBody>
        </p:sp>
      </p:grpSp>
      <p:sp>
        <p:nvSpPr>
          <p:cNvPr id="17" name="TextBox 17"/>
          <p:cNvSpPr txBox="1"/>
          <p:nvPr/>
        </p:nvSpPr>
        <p:spPr>
          <a:xfrm>
            <a:off x="1500367" y="10265270"/>
            <a:ext cx="5269473" cy="391020"/>
          </a:xfrm>
          <a:prstGeom prst="rect">
            <a:avLst/>
          </a:prstGeom>
        </p:spPr>
        <p:txBody>
          <a:bodyPr lIns="0" tIns="0" rIns="0" bIns="0" rtlCol="0" anchor="t">
            <a:spAutoFit/>
          </a:bodyPr>
          <a:lstStyle/>
          <a:p>
            <a:pPr algn="l">
              <a:lnSpc>
                <a:spcPts val="3077"/>
              </a:lnSpc>
            </a:pPr>
            <a:r>
              <a:rPr lang="en-US" sz="2630">
                <a:solidFill>
                  <a:srgbClr val="FF751F"/>
                </a:solidFill>
                <a:latin typeface="Fredoka"/>
                <a:ea typeface="Fredoka"/>
                <a:cs typeface="Fredoka"/>
                <a:sym typeface="Fredoka"/>
              </a:rPr>
              <a:t>Calendrier et étapes</a:t>
            </a:r>
          </a:p>
        </p:txBody>
      </p:sp>
      <p:grpSp>
        <p:nvGrpSpPr>
          <p:cNvPr id="18" name="Group 18"/>
          <p:cNvGrpSpPr/>
          <p:nvPr/>
        </p:nvGrpSpPr>
        <p:grpSpPr>
          <a:xfrm>
            <a:off x="4639699" y="9093210"/>
            <a:ext cx="1690085" cy="1031941"/>
            <a:chOff x="0" y="0"/>
            <a:chExt cx="613081" cy="374338"/>
          </a:xfrm>
        </p:grpSpPr>
        <p:sp>
          <p:nvSpPr>
            <p:cNvPr id="19" name="Freeform 19"/>
            <p:cNvSpPr/>
            <p:nvPr/>
          </p:nvSpPr>
          <p:spPr>
            <a:xfrm>
              <a:off x="0" y="0"/>
              <a:ext cx="613081" cy="374338"/>
            </a:xfrm>
            <a:custGeom>
              <a:avLst/>
              <a:gdLst/>
              <a:ahLst/>
              <a:cxnLst/>
              <a:rect l="l" t="t" r="r" b="b"/>
              <a:pathLst>
                <a:path w="613081" h="374338">
                  <a:moveTo>
                    <a:pt x="187169" y="0"/>
                  </a:moveTo>
                  <a:lnTo>
                    <a:pt x="425912" y="0"/>
                  </a:lnTo>
                  <a:cubicBezTo>
                    <a:pt x="529283" y="0"/>
                    <a:pt x="613081" y="83798"/>
                    <a:pt x="613081" y="187169"/>
                  </a:cubicBezTo>
                  <a:lnTo>
                    <a:pt x="613081" y="187169"/>
                  </a:lnTo>
                  <a:cubicBezTo>
                    <a:pt x="613081" y="236809"/>
                    <a:pt x="593362" y="284417"/>
                    <a:pt x="558260" y="319518"/>
                  </a:cubicBezTo>
                  <a:cubicBezTo>
                    <a:pt x="523159" y="354619"/>
                    <a:pt x="475552" y="374338"/>
                    <a:pt x="425912" y="374338"/>
                  </a:cubicBezTo>
                  <a:lnTo>
                    <a:pt x="187169" y="374338"/>
                  </a:lnTo>
                  <a:cubicBezTo>
                    <a:pt x="83798" y="374338"/>
                    <a:pt x="0" y="290540"/>
                    <a:pt x="0" y="187169"/>
                  </a:cubicBezTo>
                  <a:lnTo>
                    <a:pt x="0" y="187169"/>
                  </a:lnTo>
                  <a:cubicBezTo>
                    <a:pt x="0" y="83798"/>
                    <a:pt x="83798" y="0"/>
                    <a:pt x="187169" y="0"/>
                  </a:cubicBezTo>
                  <a:close/>
                </a:path>
              </a:pathLst>
            </a:custGeom>
            <a:solidFill>
              <a:srgbClr val="F8F4E8"/>
            </a:solidFill>
          </p:spPr>
        </p:sp>
        <p:sp>
          <p:nvSpPr>
            <p:cNvPr id="20" name="TextBox 20"/>
            <p:cNvSpPr txBox="1"/>
            <p:nvPr/>
          </p:nvSpPr>
          <p:spPr>
            <a:xfrm>
              <a:off x="0" y="-19050"/>
              <a:ext cx="613081" cy="393388"/>
            </a:xfrm>
            <a:prstGeom prst="rect">
              <a:avLst/>
            </a:prstGeom>
          </p:spPr>
          <p:txBody>
            <a:bodyPr lIns="35486" tIns="35486" rIns="35486" bIns="35486" rtlCol="0" anchor="ctr"/>
            <a:lstStyle/>
            <a:p>
              <a:pPr algn="ctr">
                <a:lnSpc>
                  <a:spcPts val="3414"/>
                </a:lnSpc>
              </a:pPr>
              <a:endParaRPr/>
            </a:p>
          </p:txBody>
        </p:sp>
      </p:grpSp>
      <p:sp>
        <p:nvSpPr>
          <p:cNvPr id="21" name="Freeform 21"/>
          <p:cNvSpPr/>
          <p:nvPr/>
        </p:nvSpPr>
        <p:spPr>
          <a:xfrm>
            <a:off x="4827865" y="9140520"/>
            <a:ext cx="1369018" cy="851280"/>
          </a:xfrm>
          <a:custGeom>
            <a:avLst/>
            <a:gdLst/>
            <a:ahLst/>
            <a:cxnLst/>
            <a:rect l="l" t="t" r="r" b="b"/>
            <a:pathLst>
              <a:path w="1369018" h="851280">
                <a:moveTo>
                  <a:pt x="0" y="0"/>
                </a:moveTo>
                <a:lnTo>
                  <a:pt x="1369017" y="0"/>
                </a:lnTo>
                <a:lnTo>
                  <a:pt x="1369017" y="851281"/>
                </a:lnTo>
                <a:lnTo>
                  <a:pt x="0" y="8512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TextBox 22"/>
          <p:cNvSpPr txBox="1"/>
          <p:nvPr/>
        </p:nvSpPr>
        <p:spPr>
          <a:xfrm>
            <a:off x="975915" y="10818215"/>
            <a:ext cx="9072917" cy="2594047"/>
          </a:xfrm>
          <a:prstGeom prst="rect">
            <a:avLst/>
          </a:prstGeom>
        </p:spPr>
        <p:txBody>
          <a:bodyPr lIns="0" tIns="0" rIns="0" bIns="0" rtlCol="0" anchor="t">
            <a:spAutoFit/>
          </a:bodyPr>
          <a:lstStyle/>
          <a:p>
            <a:pPr marL="458177" lvl="1" indent="-229088" algn="l">
              <a:lnSpc>
                <a:spcPts val="2971"/>
              </a:lnSpc>
              <a:buFont typeface="Arial"/>
              <a:buChar char="•"/>
            </a:pPr>
            <a:r>
              <a:rPr lang="en-US" sz="2122" b="1" spc="-46">
                <a:solidFill>
                  <a:srgbClr val="000000"/>
                </a:solidFill>
                <a:latin typeface="Roboto Bold"/>
                <a:ea typeface="Roboto Bold"/>
                <a:cs typeface="Roboto Bold"/>
                <a:sym typeface="Roboto Bold"/>
              </a:rPr>
              <a:t>Appel à candidature</a:t>
            </a:r>
            <a:r>
              <a:rPr lang="en-US" sz="2122" spc="-46">
                <a:solidFill>
                  <a:srgbClr val="000000"/>
                </a:solidFill>
                <a:latin typeface="Roboto"/>
                <a:ea typeface="Roboto"/>
                <a:cs typeface="Roboto"/>
                <a:sym typeface="Roboto"/>
              </a:rPr>
              <a:t> : jusqu’au </a:t>
            </a:r>
            <a:r>
              <a:rPr lang="en-US" sz="2122" b="1" spc="-46">
                <a:solidFill>
                  <a:srgbClr val="000000"/>
                </a:solidFill>
                <a:latin typeface="Roboto Bold"/>
                <a:ea typeface="Roboto Bold"/>
                <a:cs typeface="Roboto Bold"/>
                <a:sym typeface="Roboto Bold"/>
              </a:rPr>
              <a:t>28 JUIN 2026 (minuit) MAXI </a:t>
            </a:r>
          </a:p>
          <a:p>
            <a:pPr algn="l">
              <a:lnSpc>
                <a:spcPts val="2971"/>
              </a:lnSpc>
            </a:pPr>
            <a:r>
              <a:rPr lang="en-US" sz="2122" spc="-46">
                <a:solidFill>
                  <a:srgbClr val="000000"/>
                </a:solidFill>
                <a:latin typeface="Roboto"/>
                <a:ea typeface="Roboto"/>
                <a:cs typeface="Roboto"/>
                <a:sym typeface="Roboto"/>
              </a:rPr>
              <a:t>        &gt; vérifiez que vous êtes éligibles</a:t>
            </a:r>
          </a:p>
          <a:p>
            <a:pPr algn="l">
              <a:lnSpc>
                <a:spcPts val="2971"/>
              </a:lnSpc>
            </a:pPr>
            <a:r>
              <a:rPr lang="en-US" sz="2122" spc="-46">
                <a:solidFill>
                  <a:srgbClr val="000000"/>
                </a:solidFill>
                <a:latin typeface="Roboto"/>
                <a:ea typeface="Roboto"/>
                <a:cs typeface="Roboto"/>
                <a:sym typeface="Roboto"/>
              </a:rPr>
              <a:t>        &gt; remplissez le formulaire en ligne</a:t>
            </a:r>
          </a:p>
          <a:p>
            <a:pPr marL="458177" lvl="1" indent="-229088" algn="l">
              <a:lnSpc>
                <a:spcPts val="2971"/>
              </a:lnSpc>
              <a:buFont typeface="Arial"/>
              <a:buChar char="•"/>
            </a:pPr>
            <a:r>
              <a:rPr lang="en-US" sz="2122" b="1" spc="-46">
                <a:solidFill>
                  <a:srgbClr val="000000"/>
                </a:solidFill>
                <a:latin typeface="Roboto Bold"/>
                <a:ea typeface="Roboto Bold"/>
                <a:cs typeface="Roboto Bold"/>
                <a:sym typeface="Roboto Bold"/>
              </a:rPr>
              <a:t>Analyse de la recevabilité</a:t>
            </a:r>
            <a:r>
              <a:rPr lang="en-US" sz="2122" spc="-46">
                <a:solidFill>
                  <a:srgbClr val="000000"/>
                </a:solidFill>
                <a:latin typeface="Roboto"/>
                <a:ea typeface="Roboto"/>
                <a:cs typeface="Roboto"/>
                <a:sym typeface="Roboto"/>
              </a:rPr>
              <a:t> :   JUILLET-AOUT 2026</a:t>
            </a:r>
          </a:p>
          <a:p>
            <a:pPr marL="458177" lvl="1" indent="-229088" algn="l">
              <a:lnSpc>
                <a:spcPts val="2971"/>
              </a:lnSpc>
              <a:buFont typeface="Arial"/>
              <a:buChar char="•"/>
            </a:pPr>
            <a:r>
              <a:rPr lang="en-US" sz="2122" b="1" spc="-46">
                <a:solidFill>
                  <a:srgbClr val="000000"/>
                </a:solidFill>
                <a:latin typeface="Roboto Bold"/>
                <a:ea typeface="Roboto Bold"/>
                <a:cs typeface="Roboto Bold"/>
                <a:sym typeface="Roboto Bold"/>
              </a:rPr>
              <a:t>Jury de sélection</a:t>
            </a:r>
            <a:r>
              <a:rPr lang="en-US" sz="2122" spc="-46">
                <a:solidFill>
                  <a:srgbClr val="000000"/>
                </a:solidFill>
                <a:latin typeface="Roboto"/>
                <a:ea typeface="Roboto"/>
                <a:cs typeface="Roboto"/>
                <a:sym typeface="Roboto"/>
              </a:rPr>
              <a:t> :   SEPTEMBRE 2026</a:t>
            </a:r>
          </a:p>
          <a:p>
            <a:pPr marL="458177" lvl="1" indent="-229088" algn="l">
              <a:lnSpc>
                <a:spcPts val="2971"/>
              </a:lnSpc>
              <a:buFont typeface="Arial"/>
              <a:buChar char="•"/>
            </a:pPr>
            <a:r>
              <a:rPr lang="en-US" sz="2122" b="1" spc="-46">
                <a:solidFill>
                  <a:srgbClr val="000000"/>
                </a:solidFill>
                <a:latin typeface="Roboto Bold"/>
                <a:ea typeface="Roboto Bold"/>
                <a:cs typeface="Roboto Bold"/>
                <a:sym typeface="Roboto Bold"/>
              </a:rPr>
              <a:t>Accompagnement des porteurs de projets retenus</a:t>
            </a:r>
            <a:r>
              <a:rPr lang="en-US" sz="2122" spc="-46">
                <a:solidFill>
                  <a:srgbClr val="000000"/>
                </a:solidFill>
                <a:latin typeface="Roboto"/>
                <a:ea typeface="Roboto"/>
                <a:cs typeface="Roboto"/>
                <a:sym typeface="Roboto"/>
              </a:rPr>
              <a:t> : OCTOBRE-NOV. 2026</a:t>
            </a:r>
          </a:p>
          <a:p>
            <a:pPr marL="458177" lvl="1" indent="-229088" algn="l">
              <a:lnSpc>
                <a:spcPts val="2971"/>
              </a:lnSpc>
              <a:buFont typeface="Arial"/>
              <a:buChar char="•"/>
            </a:pPr>
            <a:r>
              <a:rPr lang="en-US" sz="2122" b="1" spc="-46">
                <a:solidFill>
                  <a:srgbClr val="000000"/>
                </a:solidFill>
                <a:latin typeface="Roboto Bold"/>
                <a:ea typeface="Roboto Bold"/>
                <a:cs typeface="Roboto Bold"/>
                <a:sym typeface="Roboto Bold"/>
              </a:rPr>
              <a:t>Soirée des mécènes</a:t>
            </a:r>
            <a:r>
              <a:rPr lang="en-US" sz="2122" spc="-46">
                <a:solidFill>
                  <a:srgbClr val="000000"/>
                </a:solidFill>
                <a:latin typeface="Roboto"/>
                <a:ea typeface="Roboto"/>
                <a:cs typeface="Roboto"/>
                <a:sym typeface="Roboto"/>
              </a:rPr>
              <a:t> : DECEMBRE 2026</a:t>
            </a:r>
          </a:p>
        </p:txBody>
      </p:sp>
      <p:sp>
        <p:nvSpPr>
          <p:cNvPr id="23" name="TextBox 23"/>
          <p:cNvSpPr txBox="1"/>
          <p:nvPr/>
        </p:nvSpPr>
        <p:spPr>
          <a:xfrm>
            <a:off x="1077380" y="4271241"/>
            <a:ext cx="7049121" cy="868451"/>
          </a:xfrm>
          <a:prstGeom prst="rect">
            <a:avLst/>
          </a:prstGeom>
        </p:spPr>
        <p:txBody>
          <a:bodyPr lIns="0" tIns="0" rIns="0" bIns="0" rtlCol="0" anchor="t">
            <a:spAutoFit/>
          </a:bodyPr>
          <a:lstStyle/>
          <a:p>
            <a:pPr algn="ctr">
              <a:lnSpc>
                <a:spcPts val="3194"/>
              </a:lnSpc>
            </a:pPr>
            <a:r>
              <a:rPr lang="en-US" sz="2730" spc="-60">
                <a:solidFill>
                  <a:srgbClr val="FF751F"/>
                </a:solidFill>
                <a:latin typeface="Fredoka"/>
                <a:ea typeface="Fredoka"/>
                <a:cs typeface="Fredoka"/>
                <a:sym typeface="Fredoka"/>
              </a:rPr>
              <a:t>Participez à l’opération lancée </a:t>
            </a:r>
          </a:p>
          <a:p>
            <a:pPr algn="ctr">
              <a:lnSpc>
                <a:spcPts val="4231"/>
              </a:lnSpc>
            </a:pPr>
            <a:r>
              <a:rPr lang="en-US" sz="2730" spc="-60">
                <a:solidFill>
                  <a:srgbClr val="FF751F"/>
                </a:solidFill>
                <a:latin typeface="Fredoka"/>
                <a:ea typeface="Fredoka"/>
                <a:cs typeface="Fredoka"/>
                <a:sym typeface="Fredoka"/>
              </a:rPr>
              <a:t> par la Ville d’Aix-en-Provence</a:t>
            </a:r>
          </a:p>
        </p:txBody>
      </p:sp>
      <p:sp>
        <p:nvSpPr>
          <p:cNvPr id="24" name="Freeform 24"/>
          <p:cNvSpPr/>
          <p:nvPr/>
        </p:nvSpPr>
        <p:spPr>
          <a:xfrm>
            <a:off x="8654223" y="10456017"/>
            <a:ext cx="1394609" cy="1706791"/>
          </a:xfrm>
          <a:custGeom>
            <a:avLst/>
            <a:gdLst/>
            <a:ahLst/>
            <a:cxnLst/>
            <a:rect l="l" t="t" r="r" b="b"/>
            <a:pathLst>
              <a:path w="1394609" h="1706791">
                <a:moveTo>
                  <a:pt x="0" y="0"/>
                </a:moveTo>
                <a:lnTo>
                  <a:pt x="1394609" y="0"/>
                </a:lnTo>
                <a:lnTo>
                  <a:pt x="1394609" y="1706792"/>
                </a:lnTo>
                <a:lnTo>
                  <a:pt x="0" y="17067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5" name="TextBox 25"/>
          <p:cNvSpPr txBox="1"/>
          <p:nvPr/>
        </p:nvSpPr>
        <p:spPr>
          <a:xfrm>
            <a:off x="5024848" y="13701768"/>
            <a:ext cx="5284446" cy="1226752"/>
          </a:xfrm>
          <a:prstGeom prst="rect">
            <a:avLst/>
          </a:prstGeom>
        </p:spPr>
        <p:txBody>
          <a:bodyPr lIns="0" tIns="0" rIns="0" bIns="0" rtlCol="0" anchor="t">
            <a:spAutoFit/>
          </a:bodyPr>
          <a:lstStyle/>
          <a:p>
            <a:pPr algn="r">
              <a:lnSpc>
                <a:spcPts val="3258"/>
              </a:lnSpc>
            </a:pPr>
            <a:r>
              <a:rPr lang="en-US" sz="2327" b="1" spc="-51">
                <a:solidFill>
                  <a:srgbClr val="000000"/>
                </a:solidFill>
                <a:latin typeface="Roboto Bold"/>
                <a:ea typeface="Roboto Bold"/>
                <a:cs typeface="Roboto Bold"/>
                <a:sym typeface="Roboto Bold"/>
              </a:rPr>
              <a:t>Contact </a:t>
            </a:r>
            <a:r>
              <a:rPr lang="en-US" sz="2327" spc="-51">
                <a:solidFill>
                  <a:srgbClr val="000000"/>
                </a:solidFill>
                <a:latin typeface="Roboto"/>
                <a:ea typeface="Roboto"/>
                <a:cs typeface="Roboto"/>
                <a:sym typeface="Roboto"/>
              </a:rPr>
              <a:t>: </a:t>
            </a:r>
          </a:p>
          <a:p>
            <a:pPr algn="r">
              <a:lnSpc>
                <a:spcPts val="3258"/>
              </a:lnSpc>
            </a:pPr>
            <a:r>
              <a:rPr lang="en-US" sz="2327" spc="-51">
                <a:solidFill>
                  <a:srgbClr val="FF751F"/>
                </a:solidFill>
                <a:latin typeface="Roboto"/>
                <a:ea typeface="Roboto"/>
                <a:cs typeface="Roboto"/>
                <a:sym typeface="Roboto"/>
              </a:rPr>
              <a:t>Service des Associations &amp; du Bénévolat </a:t>
            </a:r>
          </a:p>
          <a:p>
            <a:pPr algn="r">
              <a:lnSpc>
                <a:spcPts val="3258"/>
              </a:lnSpc>
            </a:pPr>
            <a:r>
              <a:rPr lang="en-US" sz="2327" spc="-51">
                <a:solidFill>
                  <a:srgbClr val="FF751F"/>
                </a:solidFill>
                <a:latin typeface="Roboto"/>
                <a:ea typeface="Roboto"/>
                <a:cs typeface="Roboto"/>
                <a:sym typeface="Roboto"/>
              </a:rPr>
              <a:t>sra@mairie-aixenprovence.fr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8100000">
            <a:off x="4828099" y="-101455"/>
            <a:ext cx="1192126" cy="1199556"/>
          </a:xfrm>
          <a:custGeom>
            <a:avLst/>
            <a:gdLst/>
            <a:ahLst/>
            <a:cxnLst/>
            <a:rect l="l" t="t" r="r" b="b"/>
            <a:pathLst>
              <a:path w="1192126" h="1199556">
                <a:moveTo>
                  <a:pt x="0" y="0"/>
                </a:moveTo>
                <a:lnTo>
                  <a:pt x="1192127" y="0"/>
                </a:lnTo>
                <a:lnTo>
                  <a:pt x="1192127" y="1199556"/>
                </a:lnTo>
                <a:lnTo>
                  <a:pt x="0" y="1199556"/>
                </a:lnTo>
                <a:lnTo>
                  <a:pt x="0" y="0"/>
                </a:lnTo>
                <a:close/>
              </a:path>
            </a:pathLst>
          </a:custGeom>
          <a:blipFill>
            <a:blip r:embed="rId2">
              <a:extLst>
                <a:ext uri="{96DAC541-7B7A-43D3-8B79-37D633B846F1}">
                  <asvg:svgBlip xmlns:asvg="http://schemas.microsoft.com/office/drawing/2016/SVG/main" r:embed="rId3"/>
                </a:ext>
              </a:extLst>
            </a:blip>
            <a:stretch>
              <a:fillRect l="-64910" t="-57333"/>
            </a:stretch>
          </a:blipFill>
        </p:spPr>
      </p:sp>
      <p:grpSp>
        <p:nvGrpSpPr>
          <p:cNvPr id="3" name="Group 3"/>
          <p:cNvGrpSpPr/>
          <p:nvPr/>
        </p:nvGrpSpPr>
        <p:grpSpPr>
          <a:xfrm>
            <a:off x="1069200" y="1303962"/>
            <a:ext cx="8074456" cy="3109411"/>
            <a:chOff x="0" y="0"/>
            <a:chExt cx="2046052" cy="787919"/>
          </a:xfrm>
        </p:grpSpPr>
        <p:sp>
          <p:nvSpPr>
            <p:cNvPr id="4" name="Freeform 4"/>
            <p:cNvSpPr/>
            <p:nvPr/>
          </p:nvSpPr>
          <p:spPr>
            <a:xfrm>
              <a:off x="0" y="0"/>
              <a:ext cx="2046052" cy="787919"/>
            </a:xfrm>
            <a:custGeom>
              <a:avLst/>
              <a:gdLst/>
              <a:ahLst/>
              <a:cxnLst/>
              <a:rect l="l" t="t" r="r" b="b"/>
              <a:pathLst>
                <a:path w="2046052" h="787919">
                  <a:moveTo>
                    <a:pt x="50817" y="0"/>
                  </a:moveTo>
                  <a:lnTo>
                    <a:pt x="1995235" y="0"/>
                  </a:lnTo>
                  <a:cubicBezTo>
                    <a:pt x="2023301" y="0"/>
                    <a:pt x="2046052" y="22752"/>
                    <a:pt x="2046052" y="50817"/>
                  </a:cubicBezTo>
                  <a:lnTo>
                    <a:pt x="2046052" y="737102"/>
                  </a:lnTo>
                  <a:cubicBezTo>
                    <a:pt x="2046052" y="750579"/>
                    <a:pt x="2040699" y="763505"/>
                    <a:pt x="2031168" y="773035"/>
                  </a:cubicBezTo>
                  <a:cubicBezTo>
                    <a:pt x="2021638" y="782565"/>
                    <a:pt x="2008713" y="787919"/>
                    <a:pt x="1995235" y="787919"/>
                  </a:cubicBezTo>
                  <a:lnTo>
                    <a:pt x="50817" y="787919"/>
                  </a:lnTo>
                  <a:cubicBezTo>
                    <a:pt x="22752" y="787919"/>
                    <a:pt x="0" y="765167"/>
                    <a:pt x="0" y="737102"/>
                  </a:cubicBezTo>
                  <a:lnTo>
                    <a:pt x="0" y="50817"/>
                  </a:lnTo>
                  <a:cubicBezTo>
                    <a:pt x="0" y="22752"/>
                    <a:pt x="22752" y="0"/>
                    <a:pt x="50817" y="0"/>
                  </a:cubicBezTo>
                  <a:close/>
                </a:path>
              </a:pathLst>
            </a:custGeom>
            <a:ln w="47625" cap="rnd">
              <a:solidFill>
                <a:srgbClr val="004AAD"/>
              </a:solidFill>
              <a:prstDash val="solid"/>
              <a:round/>
            </a:ln>
          </p:spPr>
        </p:sp>
        <p:sp>
          <p:nvSpPr>
            <p:cNvPr id="5" name="TextBox 5"/>
            <p:cNvSpPr txBox="1"/>
            <p:nvPr/>
          </p:nvSpPr>
          <p:spPr>
            <a:xfrm>
              <a:off x="0" y="-19050"/>
              <a:ext cx="2046052" cy="806969"/>
            </a:xfrm>
            <a:prstGeom prst="rect">
              <a:avLst/>
            </a:prstGeom>
          </p:spPr>
          <p:txBody>
            <a:bodyPr lIns="50800" tIns="50800" rIns="50800" bIns="50800" rtlCol="0" anchor="ctr"/>
            <a:lstStyle/>
            <a:p>
              <a:pPr algn="ctr">
                <a:lnSpc>
                  <a:spcPts val="3414"/>
                </a:lnSpc>
              </a:pPr>
              <a:endParaRPr/>
            </a:p>
          </p:txBody>
        </p:sp>
      </p:grpSp>
      <p:grpSp>
        <p:nvGrpSpPr>
          <p:cNvPr id="6" name="Group 6"/>
          <p:cNvGrpSpPr/>
          <p:nvPr/>
        </p:nvGrpSpPr>
        <p:grpSpPr>
          <a:xfrm>
            <a:off x="3009540" y="4663147"/>
            <a:ext cx="7339952" cy="2992907"/>
            <a:chOff x="0" y="0"/>
            <a:chExt cx="9786602" cy="3990542"/>
          </a:xfrm>
        </p:grpSpPr>
        <p:grpSp>
          <p:nvGrpSpPr>
            <p:cNvPr id="7" name="Group 7"/>
            <p:cNvGrpSpPr/>
            <p:nvPr/>
          </p:nvGrpSpPr>
          <p:grpSpPr>
            <a:xfrm>
              <a:off x="0" y="0"/>
              <a:ext cx="9786602" cy="3990542"/>
              <a:chOff x="0" y="0"/>
              <a:chExt cx="1859930" cy="758397"/>
            </a:xfrm>
          </p:grpSpPr>
          <p:sp>
            <p:nvSpPr>
              <p:cNvPr id="8" name="Freeform 8"/>
              <p:cNvSpPr/>
              <p:nvPr/>
            </p:nvSpPr>
            <p:spPr>
              <a:xfrm>
                <a:off x="0" y="0"/>
                <a:ext cx="1859930" cy="758397"/>
              </a:xfrm>
              <a:custGeom>
                <a:avLst/>
                <a:gdLst/>
                <a:ahLst/>
                <a:cxnLst/>
                <a:rect l="l" t="t" r="r" b="b"/>
                <a:pathLst>
                  <a:path w="1859930" h="758397">
                    <a:moveTo>
                      <a:pt x="55903" y="0"/>
                    </a:moveTo>
                    <a:lnTo>
                      <a:pt x="1804028" y="0"/>
                    </a:lnTo>
                    <a:cubicBezTo>
                      <a:pt x="1834902" y="0"/>
                      <a:pt x="1859930" y="25028"/>
                      <a:pt x="1859930" y="55903"/>
                    </a:cubicBezTo>
                    <a:lnTo>
                      <a:pt x="1859930" y="702495"/>
                    </a:lnTo>
                    <a:cubicBezTo>
                      <a:pt x="1859930" y="733369"/>
                      <a:pt x="1834902" y="758397"/>
                      <a:pt x="1804028" y="758397"/>
                    </a:cubicBezTo>
                    <a:lnTo>
                      <a:pt x="55903" y="758397"/>
                    </a:lnTo>
                    <a:cubicBezTo>
                      <a:pt x="25028" y="758397"/>
                      <a:pt x="0" y="733369"/>
                      <a:pt x="0" y="702495"/>
                    </a:cubicBezTo>
                    <a:lnTo>
                      <a:pt x="0" y="55903"/>
                    </a:lnTo>
                    <a:cubicBezTo>
                      <a:pt x="0" y="25028"/>
                      <a:pt x="25028" y="0"/>
                      <a:pt x="55903" y="0"/>
                    </a:cubicBezTo>
                    <a:close/>
                  </a:path>
                </a:pathLst>
              </a:custGeom>
              <a:ln w="47625" cap="rnd">
                <a:solidFill>
                  <a:srgbClr val="004AAD"/>
                </a:solidFill>
                <a:prstDash val="solid"/>
                <a:round/>
              </a:ln>
            </p:spPr>
          </p:sp>
          <p:sp>
            <p:nvSpPr>
              <p:cNvPr id="9" name="TextBox 9"/>
              <p:cNvSpPr txBox="1"/>
              <p:nvPr/>
            </p:nvSpPr>
            <p:spPr>
              <a:xfrm>
                <a:off x="0" y="-19050"/>
                <a:ext cx="1859930" cy="777447"/>
              </a:xfrm>
              <a:prstGeom prst="rect">
                <a:avLst/>
              </a:prstGeom>
            </p:spPr>
            <p:txBody>
              <a:bodyPr lIns="50800" tIns="50800" rIns="50800" bIns="50800" rtlCol="0" anchor="ctr"/>
              <a:lstStyle/>
              <a:p>
                <a:pPr algn="ctr">
                  <a:lnSpc>
                    <a:spcPts val="3414"/>
                  </a:lnSpc>
                </a:pPr>
                <a:endParaRPr/>
              </a:p>
            </p:txBody>
          </p:sp>
        </p:grpSp>
        <p:grpSp>
          <p:nvGrpSpPr>
            <p:cNvPr id="10" name="Group 10"/>
            <p:cNvGrpSpPr/>
            <p:nvPr/>
          </p:nvGrpSpPr>
          <p:grpSpPr>
            <a:xfrm>
              <a:off x="648432" y="637897"/>
              <a:ext cx="8768964" cy="2903463"/>
              <a:chOff x="0" y="0"/>
              <a:chExt cx="1666530" cy="551799"/>
            </a:xfrm>
          </p:grpSpPr>
          <p:sp>
            <p:nvSpPr>
              <p:cNvPr id="11" name="Freeform 11"/>
              <p:cNvSpPr/>
              <p:nvPr/>
            </p:nvSpPr>
            <p:spPr>
              <a:xfrm>
                <a:off x="0" y="0"/>
                <a:ext cx="1666529" cy="551799"/>
              </a:xfrm>
              <a:custGeom>
                <a:avLst/>
                <a:gdLst/>
                <a:ahLst/>
                <a:cxnLst/>
                <a:rect l="l" t="t" r="r" b="b"/>
                <a:pathLst>
                  <a:path w="1666529" h="551799">
                    <a:moveTo>
                      <a:pt x="62390" y="0"/>
                    </a:moveTo>
                    <a:lnTo>
                      <a:pt x="1604139" y="0"/>
                    </a:lnTo>
                    <a:cubicBezTo>
                      <a:pt x="1620686" y="0"/>
                      <a:pt x="1636556" y="6573"/>
                      <a:pt x="1648256" y="18274"/>
                    </a:cubicBezTo>
                    <a:cubicBezTo>
                      <a:pt x="1659956" y="29974"/>
                      <a:pt x="1666529" y="45843"/>
                      <a:pt x="1666529" y="62390"/>
                    </a:cubicBezTo>
                    <a:lnTo>
                      <a:pt x="1666529" y="489409"/>
                    </a:lnTo>
                    <a:cubicBezTo>
                      <a:pt x="1666529" y="505956"/>
                      <a:pt x="1659956" y="521825"/>
                      <a:pt x="1648256" y="533526"/>
                    </a:cubicBezTo>
                    <a:cubicBezTo>
                      <a:pt x="1636556" y="545226"/>
                      <a:pt x="1620686" y="551799"/>
                      <a:pt x="1604139" y="551799"/>
                    </a:cubicBezTo>
                    <a:lnTo>
                      <a:pt x="62390" y="551799"/>
                    </a:lnTo>
                    <a:cubicBezTo>
                      <a:pt x="27933" y="551799"/>
                      <a:pt x="0" y="523866"/>
                      <a:pt x="0" y="489409"/>
                    </a:cubicBezTo>
                    <a:lnTo>
                      <a:pt x="0" y="62390"/>
                    </a:lnTo>
                    <a:cubicBezTo>
                      <a:pt x="0" y="27933"/>
                      <a:pt x="27933" y="0"/>
                      <a:pt x="62390" y="0"/>
                    </a:cubicBezTo>
                    <a:close/>
                  </a:path>
                </a:pathLst>
              </a:custGeom>
              <a:solidFill>
                <a:srgbClr val="F8F4E8"/>
              </a:solidFill>
            </p:spPr>
          </p:sp>
          <p:sp>
            <p:nvSpPr>
              <p:cNvPr id="12" name="TextBox 12"/>
              <p:cNvSpPr txBox="1"/>
              <p:nvPr/>
            </p:nvSpPr>
            <p:spPr>
              <a:xfrm>
                <a:off x="0" y="-19050"/>
                <a:ext cx="1666530" cy="570849"/>
              </a:xfrm>
              <a:prstGeom prst="rect">
                <a:avLst/>
              </a:prstGeom>
            </p:spPr>
            <p:txBody>
              <a:bodyPr lIns="50800" tIns="50800" rIns="50800" bIns="50800" rtlCol="0" anchor="ctr"/>
              <a:lstStyle/>
              <a:p>
                <a:pPr algn="ctr">
                  <a:lnSpc>
                    <a:spcPts val="3414"/>
                  </a:lnSpc>
                </a:pPr>
                <a:endParaRPr/>
              </a:p>
            </p:txBody>
          </p:sp>
        </p:grpSp>
      </p:grpSp>
      <p:grpSp>
        <p:nvGrpSpPr>
          <p:cNvPr id="13" name="Group 13"/>
          <p:cNvGrpSpPr/>
          <p:nvPr/>
        </p:nvGrpSpPr>
        <p:grpSpPr>
          <a:xfrm>
            <a:off x="7767191" y="709384"/>
            <a:ext cx="1227904" cy="1460268"/>
            <a:chOff x="0" y="0"/>
            <a:chExt cx="445424" cy="529714"/>
          </a:xfrm>
        </p:grpSpPr>
        <p:sp>
          <p:nvSpPr>
            <p:cNvPr id="14" name="Freeform 14"/>
            <p:cNvSpPr/>
            <p:nvPr/>
          </p:nvSpPr>
          <p:spPr>
            <a:xfrm>
              <a:off x="0" y="0"/>
              <a:ext cx="445424" cy="529714"/>
            </a:xfrm>
            <a:custGeom>
              <a:avLst/>
              <a:gdLst/>
              <a:ahLst/>
              <a:cxnLst/>
              <a:rect l="l" t="t" r="r" b="b"/>
              <a:pathLst>
                <a:path w="445424" h="529714">
                  <a:moveTo>
                    <a:pt x="222712" y="0"/>
                  </a:moveTo>
                  <a:lnTo>
                    <a:pt x="222712" y="0"/>
                  </a:lnTo>
                  <a:cubicBezTo>
                    <a:pt x="281779" y="0"/>
                    <a:pt x="338427" y="23464"/>
                    <a:pt x="380193" y="65231"/>
                  </a:cubicBezTo>
                  <a:cubicBezTo>
                    <a:pt x="421960" y="106997"/>
                    <a:pt x="445424" y="163645"/>
                    <a:pt x="445424" y="222712"/>
                  </a:cubicBezTo>
                  <a:lnTo>
                    <a:pt x="445424" y="307002"/>
                  </a:lnTo>
                  <a:cubicBezTo>
                    <a:pt x="445424" y="430003"/>
                    <a:pt x="345712" y="529714"/>
                    <a:pt x="222712" y="529714"/>
                  </a:cubicBezTo>
                  <a:lnTo>
                    <a:pt x="222712" y="529714"/>
                  </a:lnTo>
                  <a:cubicBezTo>
                    <a:pt x="99712" y="529714"/>
                    <a:pt x="0" y="430003"/>
                    <a:pt x="0" y="307002"/>
                  </a:cubicBezTo>
                  <a:lnTo>
                    <a:pt x="0" y="222712"/>
                  </a:lnTo>
                  <a:cubicBezTo>
                    <a:pt x="0" y="99712"/>
                    <a:pt x="99712" y="0"/>
                    <a:pt x="222712" y="0"/>
                  </a:cubicBezTo>
                  <a:close/>
                </a:path>
              </a:pathLst>
            </a:custGeom>
            <a:solidFill>
              <a:srgbClr val="F8F4E8"/>
            </a:solidFill>
          </p:spPr>
        </p:sp>
        <p:sp>
          <p:nvSpPr>
            <p:cNvPr id="15" name="TextBox 15"/>
            <p:cNvSpPr txBox="1"/>
            <p:nvPr/>
          </p:nvSpPr>
          <p:spPr>
            <a:xfrm>
              <a:off x="0" y="-19050"/>
              <a:ext cx="445424" cy="548764"/>
            </a:xfrm>
            <a:prstGeom prst="rect">
              <a:avLst/>
            </a:prstGeom>
          </p:spPr>
          <p:txBody>
            <a:bodyPr lIns="35486" tIns="35486" rIns="35486" bIns="35486" rtlCol="0" anchor="ctr"/>
            <a:lstStyle/>
            <a:p>
              <a:pPr algn="ctr">
                <a:lnSpc>
                  <a:spcPts val="3414"/>
                </a:lnSpc>
              </a:pPr>
              <a:endParaRPr/>
            </a:p>
          </p:txBody>
        </p:sp>
      </p:grpSp>
      <p:sp>
        <p:nvSpPr>
          <p:cNvPr id="16" name="Freeform 16"/>
          <p:cNvSpPr/>
          <p:nvPr/>
        </p:nvSpPr>
        <p:spPr>
          <a:xfrm>
            <a:off x="8639731" y="-1035319"/>
            <a:ext cx="3177288" cy="2738245"/>
          </a:xfrm>
          <a:custGeom>
            <a:avLst/>
            <a:gdLst/>
            <a:ahLst/>
            <a:cxnLst/>
            <a:rect l="l" t="t" r="r" b="b"/>
            <a:pathLst>
              <a:path w="3177288" h="2738245">
                <a:moveTo>
                  <a:pt x="0" y="0"/>
                </a:moveTo>
                <a:lnTo>
                  <a:pt x="3177288" y="0"/>
                </a:lnTo>
                <a:lnTo>
                  <a:pt x="3177288" y="2738245"/>
                </a:lnTo>
                <a:lnTo>
                  <a:pt x="0" y="2738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rot="-8820442">
            <a:off x="287408" y="127348"/>
            <a:ext cx="2624734" cy="2433125"/>
          </a:xfrm>
          <a:custGeom>
            <a:avLst/>
            <a:gdLst/>
            <a:ahLst/>
            <a:cxnLst/>
            <a:rect l="l" t="t" r="r" b="b"/>
            <a:pathLst>
              <a:path w="2624734" h="2433125">
                <a:moveTo>
                  <a:pt x="0" y="0"/>
                </a:moveTo>
                <a:lnTo>
                  <a:pt x="2624734" y="0"/>
                </a:lnTo>
                <a:lnTo>
                  <a:pt x="2624734" y="2433125"/>
                </a:lnTo>
                <a:lnTo>
                  <a:pt x="0" y="2433125"/>
                </a:lnTo>
                <a:lnTo>
                  <a:pt x="0" y="0"/>
                </a:lnTo>
                <a:close/>
              </a:path>
            </a:pathLst>
          </a:custGeom>
          <a:blipFill>
            <a:blip r:embed="rId6">
              <a:extLst>
                <a:ext uri="{96DAC541-7B7A-43D3-8B79-37D633B846F1}">
                  <asvg:svgBlip xmlns:asvg="http://schemas.microsoft.com/office/drawing/2016/SVG/main" r:embed="rId7"/>
                </a:ext>
              </a:extLst>
            </a:blip>
            <a:stretch>
              <a:fillRect t="-22839"/>
            </a:stretch>
          </a:blipFill>
        </p:spPr>
      </p:sp>
      <p:grpSp>
        <p:nvGrpSpPr>
          <p:cNvPr id="18" name="Group 18"/>
          <p:cNvGrpSpPr/>
          <p:nvPr/>
        </p:nvGrpSpPr>
        <p:grpSpPr>
          <a:xfrm>
            <a:off x="1831171" y="7886938"/>
            <a:ext cx="7205463" cy="2449178"/>
            <a:chOff x="0" y="0"/>
            <a:chExt cx="9607284" cy="3265571"/>
          </a:xfrm>
        </p:grpSpPr>
        <p:grpSp>
          <p:nvGrpSpPr>
            <p:cNvPr id="19" name="Group 19"/>
            <p:cNvGrpSpPr/>
            <p:nvPr/>
          </p:nvGrpSpPr>
          <p:grpSpPr>
            <a:xfrm>
              <a:off x="0" y="0"/>
              <a:ext cx="9607284" cy="3265571"/>
              <a:chOff x="0" y="0"/>
              <a:chExt cx="1825851" cy="620617"/>
            </a:xfrm>
          </p:grpSpPr>
          <p:sp>
            <p:nvSpPr>
              <p:cNvPr id="20" name="Freeform 20"/>
              <p:cNvSpPr/>
              <p:nvPr/>
            </p:nvSpPr>
            <p:spPr>
              <a:xfrm>
                <a:off x="0" y="0"/>
                <a:ext cx="1825851" cy="620617"/>
              </a:xfrm>
              <a:custGeom>
                <a:avLst/>
                <a:gdLst/>
                <a:ahLst/>
                <a:cxnLst/>
                <a:rect l="l" t="t" r="r" b="b"/>
                <a:pathLst>
                  <a:path w="1825851" h="620617">
                    <a:moveTo>
                      <a:pt x="56946" y="0"/>
                    </a:moveTo>
                    <a:lnTo>
                      <a:pt x="1768905" y="0"/>
                    </a:lnTo>
                    <a:cubicBezTo>
                      <a:pt x="1784008" y="0"/>
                      <a:pt x="1798493" y="6000"/>
                      <a:pt x="1809172" y="16679"/>
                    </a:cubicBezTo>
                    <a:cubicBezTo>
                      <a:pt x="1819852" y="27359"/>
                      <a:pt x="1825851" y="41843"/>
                      <a:pt x="1825851" y="56946"/>
                    </a:cubicBezTo>
                    <a:lnTo>
                      <a:pt x="1825851" y="563671"/>
                    </a:lnTo>
                    <a:cubicBezTo>
                      <a:pt x="1825851" y="595122"/>
                      <a:pt x="1800356" y="620617"/>
                      <a:pt x="1768905" y="620617"/>
                    </a:cubicBezTo>
                    <a:lnTo>
                      <a:pt x="56946" y="620617"/>
                    </a:lnTo>
                    <a:cubicBezTo>
                      <a:pt x="25496" y="620617"/>
                      <a:pt x="0" y="595122"/>
                      <a:pt x="0" y="563671"/>
                    </a:cubicBezTo>
                    <a:lnTo>
                      <a:pt x="0" y="56946"/>
                    </a:lnTo>
                    <a:cubicBezTo>
                      <a:pt x="0" y="25496"/>
                      <a:pt x="25496" y="0"/>
                      <a:pt x="56946" y="0"/>
                    </a:cubicBezTo>
                    <a:close/>
                  </a:path>
                </a:pathLst>
              </a:custGeom>
              <a:ln w="47625" cap="rnd">
                <a:solidFill>
                  <a:srgbClr val="004AAD"/>
                </a:solidFill>
                <a:prstDash val="solid"/>
                <a:round/>
              </a:ln>
            </p:spPr>
          </p:sp>
          <p:sp>
            <p:nvSpPr>
              <p:cNvPr id="21" name="TextBox 21"/>
              <p:cNvSpPr txBox="1"/>
              <p:nvPr/>
            </p:nvSpPr>
            <p:spPr>
              <a:xfrm>
                <a:off x="0" y="-19050"/>
                <a:ext cx="1825851" cy="639667"/>
              </a:xfrm>
              <a:prstGeom prst="rect">
                <a:avLst/>
              </a:prstGeom>
            </p:spPr>
            <p:txBody>
              <a:bodyPr lIns="50800" tIns="50800" rIns="50800" bIns="50800" rtlCol="0" anchor="ctr"/>
              <a:lstStyle/>
              <a:p>
                <a:pPr algn="ctr">
                  <a:lnSpc>
                    <a:spcPts val="3414"/>
                  </a:lnSpc>
                </a:pPr>
                <a:endParaRPr/>
              </a:p>
            </p:txBody>
          </p:sp>
        </p:grpSp>
        <p:sp>
          <p:nvSpPr>
            <p:cNvPr id="22" name="TextBox 22"/>
            <p:cNvSpPr txBox="1"/>
            <p:nvPr/>
          </p:nvSpPr>
          <p:spPr>
            <a:xfrm>
              <a:off x="176672" y="187072"/>
              <a:ext cx="9253939" cy="482245"/>
            </a:xfrm>
            <a:prstGeom prst="rect">
              <a:avLst/>
            </a:prstGeom>
          </p:spPr>
          <p:txBody>
            <a:bodyPr lIns="0" tIns="0" rIns="0" bIns="0" rtlCol="0" anchor="t">
              <a:spAutoFit/>
            </a:bodyPr>
            <a:lstStyle/>
            <a:p>
              <a:pPr marL="524642" lvl="1" indent="-262321" algn="ctr">
                <a:lnSpc>
                  <a:spcPts val="2843"/>
                </a:lnSpc>
                <a:buAutoNum type="arabicPeriod"/>
              </a:pPr>
              <a:r>
                <a:rPr lang="en-US" sz="2430">
                  <a:solidFill>
                    <a:srgbClr val="000000"/>
                  </a:solidFill>
                  <a:latin typeface="Fredoka"/>
                  <a:ea typeface="Fredoka"/>
                  <a:cs typeface="Fredoka"/>
                  <a:sym typeface="Fredoka"/>
                </a:rPr>
                <a:t> Etude des candidatures pré sélectionnées</a:t>
              </a:r>
            </a:p>
          </p:txBody>
        </p:sp>
        <p:sp>
          <p:nvSpPr>
            <p:cNvPr id="23" name="TextBox 23"/>
            <p:cNvSpPr txBox="1"/>
            <p:nvPr/>
          </p:nvSpPr>
          <p:spPr>
            <a:xfrm>
              <a:off x="455612" y="894240"/>
              <a:ext cx="8789450" cy="1956954"/>
            </a:xfrm>
            <a:prstGeom prst="rect">
              <a:avLst/>
            </a:prstGeom>
          </p:spPr>
          <p:txBody>
            <a:bodyPr lIns="0" tIns="0" rIns="0" bIns="0" rtlCol="0" anchor="t">
              <a:spAutoFit/>
            </a:bodyPr>
            <a:lstStyle/>
            <a:p>
              <a:pPr marL="458177" lvl="1" indent="-229088" algn="l">
                <a:lnSpc>
                  <a:spcPts val="2971"/>
                </a:lnSpc>
                <a:buFont typeface="Arial"/>
                <a:buChar char="•"/>
              </a:pPr>
              <a:r>
                <a:rPr lang="en-US" sz="2122" spc="-46">
                  <a:solidFill>
                    <a:srgbClr val="004AAD"/>
                  </a:solidFill>
                  <a:latin typeface="Roboto"/>
                  <a:ea typeface="Roboto"/>
                  <a:cs typeface="Roboto"/>
                  <a:sym typeface="Roboto"/>
                </a:rPr>
                <a:t>Un jury composé de dirigeants d’entreprises et de représentants du monde économique, </a:t>
              </a:r>
              <a:r>
                <a:rPr lang="en-US" sz="2122" b="1" spc="-46">
                  <a:solidFill>
                    <a:srgbClr val="004AAD"/>
                  </a:solidFill>
                  <a:latin typeface="Roboto Bold"/>
                  <a:ea typeface="Roboto Bold"/>
                  <a:cs typeface="Roboto Bold"/>
                  <a:sym typeface="Roboto Bold"/>
                </a:rPr>
                <a:t>en sept. 2026</a:t>
              </a:r>
            </a:p>
            <a:p>
              <a:pPr marL="458177" lvl="1" indent="-229088" algn="l">
                <a:lnSpc>
                  <a:spcPts val="2971"/>
                </a:lnSpc>
                <a:buFont typeface="Arial"/>
                <a:buChar char="•"/>
              </a:pPr>
              <a:r>
                <a:rPr lang="en-US" sz="2122" spc="-46">
                  <a:solidFill>
                    <a:srgbClr val="004AAD"/>
                  </a:solidFill>
                  <a:latin typeface="Roboto"/>
                  <a:ea typeface="Roboto"/>
                  <a:cs typeface="Roboto"/>
                  <a:sym typeface="Roboto"/>
                </a:rPr>
                <a:t>Une sélection de </a:t>
              </a:r>
              <a:r>
                <a:rPr lang="en-US" sz="2122" b="1" spc="-46">
                  <a:solidFill>
                    <a:srgbClr val="004AAD"/>
                  </a:solidFill>
                  <a:latin typeface="Roboto Bold"/>
                  <a:ea typeface="Roboto Bold"/>
                  <a:cs typeface="Roboto Bold"/>
                  <a:sym typeface="Roboto Bold"/>
                </a:rPr>
                <a:t>5 projets maxi</a:t>
              </a:r>
            </a:p>
            <a:p>
              <a:pPr marL="458177" lvl="1" indent="-229088" algn="l">
                <a:lnSpc>
                  <a:spcPts val="2971"/>
                </a:lnSpc>
                <a:buFont typeface="Arial"/>
                <a:buChar char="•"/>
              </a:pPr>
              <a:r>
                <a:rPr lang="en-US" sz="2122" spc="-46">
                  <a:solidFill>
                    <a:srgbClr val="004AAD"/>
                  </a:solidFill>
                  <a:latin typeface="Roboto"/>
                  <a:ea typeface="Roboto"/>
                  <a:cs typeface="Roboto"/>
                  <a:sym typeface="Roboto"/>
                </a:rPr>
                <a:t>Des dossiers rendus anonymes</a:t>
              </a:r>
            </a:p>
          </p:txBody>
        </p:sp>
      </p:grpSp>
      <p:sp>
        <p:nvSpPr>
          <p:cNvPr id="24" name="Freeform 24"/>
          <p:cNvSpPr/>
          <p:nvPr/>
        </p:nvSpPr>
        <p:spPr>
          <a:xfrm rot="1620364">
            <a:off x="9211068" y="6017575"/>
            <a:ext cx="2961864" cy="2745644"/>
          </a:xfrm>
          <a:custGeom>
            <a:avLst/>
            <a:gdLst/>
            <a:ahLst/>
            <a:cxnLst/>
            <a:rect l="l" t="t" r="r" b="b"/>
            <a:pathLst>
              <a:path w="2961864" h="2745644">
                <a:moveTo>
                  <a:pt x="0" y="0"/>
                </a:moveTo>
                <a:lnTo>
                  <a:pt x="2961864" y="0"/>
                </a:lnTo>
                <a:lnTo>
                  <a:pt x="2961864" y="2745644"/>
                </a:lnTo>
                <a:lnTo>
                  <a:pt x="0" y="2745644"/>
                </a:lnTo>
                <a:lnTo>
                  <a:pt x="0" y="0"/>
                </a:lnTo>
                <a:close/>
              </a:path>
            </a:pathLst>
          </a:custGeom>
          <a:blipFill>
            <a:blip r:embed="rId6">
              <a:extLst>
                <a:ext uri="{96DAC541-7B7A-43D3-8B79-37D633B846F1}">
                  <asvg:svgBlip xmlns:asvg="http://schemas.microsoft.com/office/drawing/2016/SVG/main" r:embed="rId7"/>
                </a:ext>
              </a:extLst>
            </a:blip>
            <a:stretch>
              <a:fillRect t="-22839"/>
            </a:stretch>
          </a:blipFill>
        </p:spPr>
      </p:sp>
      <p:grpSp>
        <p:nvGrpSpPr>
          <p:cNvPr id="25" name="Group 25"/>
          <p:cNvGrpSpPr/>
          <p:nvPr/>
        </p:nvGrpSpPr>
        <p:grpSpPr>
          <a:xfrm>
            <a:off x="2681493" y="10584781"/>
            <a:ext cx="7179419" cy="2376282"/>
            <a:chOff x="0" y="0"/>
            <a:chExt cx="1819252" cy="602146"/>
          </a:xfrm>
        </p:grpSpPr>
        <p:sp>
          <p:nvSpPr>
            <p:cNvPr id="26" name="Freeform 26"/>
            <p:cNvSpPr/>
            <p:nvPr/>
          </p:nvSpPr>
          <p:spPr>
            <a:xfrm>
              <a:off x="0" y="0"/>
              <a:ext cx="1819252" cy="602146"/>
            </a:xfrm>
            <a:custGeom>
              <a:avLst/>
              <a:gdLst/>
              <a:ahLst/>
              <a:cxnLst/>
              <a:rect l="l" t="t" r="r" b="b"/>
              <a:pathLst>
                <a:path w="1819252" h="602146">
                  <a:moveTo>
                    <a:pt x="57153" y="0"/>
                  </a:moveTo>
                  <a:lnTo>
                    <a:pt x="1762099" y="0"/>
                  </a:lnTo>
                  <a:cubicBezTo>
                    <a:pt x="1777257" y="0"/>
                    <a:pt x="1791794" y="6021"/>
                    <a:pt x="1802512" y="16740"/>
                  </a:cubicBezTo>
                  <a:cubicBezTo>
                    <a:pt x="1813230" y="27458"/>
                    <a:pt x="1819252" y="41995"/>
                    <a:pt x="1819252" y="57153"/>
                  </a:cubicBezTo>
                  <a:lnTo>
                    <a:pt x="1819252" y="544993"/>
                  </a:lnTo>
                  <a:cubicBezTo>
                    <a:pt x="1819252" y="560151"/>
                    <a:pt x="1813230" y="574688"/>
                    <a:pt x="1802512" y="585406"/>
                  </a:cubicBezTo>
                  <a:cubicBezTo>
                    <a:pt x="1791794" y="596124"/>
                    <a:pt x="1777257" y="602146"/>
                    <a:pt x="1762099" y="602146"/>
                  </a:cubicBezTo>
                  <a:lnTo>
                    <a:pt x="57153" y="602146"/>
                  </a:lnTo>
                  <a:cubicBezTo>
                    <a:pt x="41995" y="602146"/>
                    <a:pt x="27458" y="596124"/>
                    <a:pt x="16740" y="585406"/>
                  </a:cubicBezTo>
                  <a:cubicBezTo>
                    <a:pt x="6021" y="574688"/>
                    <a:pt x="0" y="560151"/>
                    <a:pt x="0" y="544993"/>
                  </a:cubicBezTo>
                  <a:lnTo>
                    <a:pt x="0" y="57153"/>
                  </a:lnTo>
                  <a:cubicBezTo>
                    <a:pt x="0" y="41995"/>
                    <a:pt x="6021" y="27458"/>
                    <a:pt x="16740" y="16740"/>
                  </a:cubicBezTo>
                  <a:cubicBezTo>
                    <a:pt x="27458" y="6021"/>
                    <a:pt x="41995" y="0"/>
                    <a:pt x="57153" y="0"/>
                  </a:cubicBezTo>
                  <a:close/>
                </a:path>
              </a:pathLst>
            </a:custGeom>
            <a:ln w="47625" cap="rnd">
              <a:solidFill>
                <a:srgbClr val="004AAD"/>
              </a:solidFill>
              <a:prstDash val="solid"/>
              <a:round/>
            </a:ln>
          </p:spPr>
        </p:sp>
        <p:sp>
          <p:nvSpPr>
            <p:cNvPr id="27" name="TextBox 27"/>
            <p:cNvSpPr txBox="1"/>
            <p:nvPr/>
          </p:nvSpPr>
          <p:spPr>
            <a:xfrm>
              <a:off x="0" y="-19050"/>
              <a:ext cx="1819252" cy="621196"/>
            </a:xfrm>
            <a:prstGeom prst="rect">
              <a:avLst/>
            </a:prstGeom>
          </p:spPr>
          <p:txBody>
            <a:bodyPr lIns="50800" tIns="50800" rIns="50800" bIns="50800" rtlCol="0" anchor="ctr"/>
            <a:lstStyle/>
            <a:p>
              <a:pPr algn="ctr">
                <a:lnSpc>
                  <a:spcPts val="3414"/>
                </a:lnSpc>
              </a:pPr>
              <a:endParaRPr/>
            </a:p>
          </p:txBody>
        </p:sp>
      </p:grpSp>
      <p:grpSp>
        <p:nvGrpSpPr>
          <p:cNvPr id="28" name="Group 28"/>
          <p:cNvGrpSpPr/>
          <p:nvPr/>
        </p:nvGrpSpPr>
        <p:grpSpPr>
          <a:xfrm>
            <a:off x="1016157" y="13213063"/>
            <a:ext cx="8355098" cy="1673907"/>
            <a:chOff x="0" y="0"/>
            <a:chExt cx="2117167" cy="424165"/>
          </a:xfrm>
        </p:grpSpPr>
        <p:sp>
          <p:nvSpPr>
            <p:cNvPr id="29" name="Freeform 29"/>
            <p:cNvSpPr/>
            <p:nvPr/>
          </p:nvSpPr>
          <p:spPr>
            <a:xfrm>
              <a:off x="0" y="0"/>
              <a:ext cx="2117167" cy="424165"/>
            </a:xfrm>
            <a:custGeom>
              <a:avLst/>
              <a:gdLst/>
              <a:ahLst/>
              <a:cxnLst/>
              <a:rect l="l" t="t" r="r" b="b"/>
              <a:pathLst>
                <a:path w="2117167" h="424165">
                  <a:moveTo>
                    <a:pt x="49110" y="0"/>
                  </a:moveTo>
                  <a:lnTo>
                    <a:pt x="2068056" y="0"/>
                  </a:lnTo>
                  <a:cubicBezTo>
                    <a:pt x="2095179" y="0"/>
                    <a:pt x="2117167" y="21987"/>
                    <a:pt x="2117167" y="49110"/>
                  </a:cubicBezTo>
                  <a:lnTo>
                    <a:pt x="2117167" y="375055"/>
                  </a:lnTo>
                  <a:cubicBezTo>
                    <a:pt x="2117167" y="402178"/>
                    <a:pt x="2095179" y="424165"/>
                    <a:pt x="2068056" y="424165"/>
                  </a:cubicBezTo>
                  <a:lnTo>
                    <a:pt x="49110" y="424165"/>
                  </a:lnTo>
                  <a:cubicBezTo>
                    <a:pt x="21987" y="424165"/>
                    <a:pt x="0" y="402178"/>
                    <a:pt x="0" y="375055"/>
                  </a:cubicBezTo>
                  <a:lnTo>
                    <a:pt x="0" y="49110"/>
                  </a:lnTo>
                  <a:cubicBezTo>
                    <a:pt x="0" y="21987"/>
                    <a:pt x="21987" y="0"/>
                    <a:pt x="49110" y="0"/>
                  </a:cubicBezTo>
                  <a:close/>
                </a:path>
              </a:pathLst>
            </a:custGeom>
            <a:ln w="47625" cap="rnd">
              <a:solidFill>
                <a:srgbClr val="004AAD"/>
              </a:solidFill>
              <a:prstDash val="solid"/>
              <a:round/>
            </a:ln>
          </p:spPr>
        </p:sp>
        <p:sp>
          <p:nvSpPr>
            <p:cNvPr id="30" name="TextBox 30"/>
            <p:cNvSpPr txBox="1"/>
            <p:nvPr/>
          </p:nvSpPr>
          <p:spPr>
            <a:xfrm>
              <a:off x="0" y="-19050"/>
              <a:ext cx="2117167" cy="443215"/>
            </a:xfrm>
            <a:prstGeom prst="rect">
              <a:avLst/>
            </a:prstGeom>
          </p:spPr>
          <p:txBody>
            <a:bodyPr lIns="50800" tIns="50800" rIns="50800" bIns="50800" rtlCol="0" anchor="ctr"/>
            <a:lstStyle/>
            <a:p>
              <a:pPr algn="ctr">
                <a:lnSpc>
                  <a:spcPts val="3414"/>
                </a:lnSpc>
              </a:pPr>
              <a:endParaRPr/>
            </a:p>
          </p:txBody>
        </p:sp>
      </p:grpSp>
      <p:sp>
        <p:nvSpPr>
          <p:cNvPr id="31" name="Freeform 31"/>
          <p:cNvSpPr/>
          <p:nvPr/>
        </p:nvSpPr>
        <p:spPr>
          <a:xfrm>
            <a:off x="8043074" y="839275"/>
            <a:ext cx="929229" cy="1225601"/>
          </a:xfrm>
          <a:custGeom>
            <a:avLst/>
            <a:gdLst/>
            <a:ahLst/>
            <a:cxnLst/>
            <a:rect l="l" t="t" r="r" b="b"/>
            <a:pathLst>
              <a:path w="929229" h="1225601">
                <a:moveTo>
                  <a:pt x="0" y="0"/>
                </a:moveTo>
                <a:lnTo>
                  <a:pt x="929228" y="0"/>
                </a:lnTo>
                <a:lnTo>
                  <a:pt x="929228" y="1225601"/>
                </a:lnTo>
                <a:lnTo>
                  <a:pt x="0" y="12256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2" name="TextBox 32"/>
          <p:cNvSpPr txBox="1"/>
          <p:nvPr/>
        </p:nvSpPr>
        <p:spPr>
          <a:xfrm>
            <a:off x="3455060" y="5114923"/>
            <a:ext cx="6369852" cy="2301313"/>
          </a:xfrm>
          <a:prstGeom prst="rect">
            <a:avLst/>
          </a:prstGeom>
        </p:spPr>
        <p:txBody>
          <a:bodyPr lIns="0" tIns="0" rIns="0" bIns="0" rtlCol="0" anchor="t">
            <a:spAutoFit/>
          </a:bodyPr>
          <a:lstStyle/>
          <a:p>
            <a:pPr algn="l">
              <a:lnSpc>
                <a:spcPts val="2767"/>
              </a:lnSpc>
            </a:pPr>
            <a:r>
              <a:rPr lang="en-US" sz="1976" spc="-43" dirty="0">
                <a:solidFill>
                  <a:srgbClr val="004AAD"/>
                </a:solidFill>
                <a:latin typeface="Roboto"/>
                <a:ea typeface="Roboto"/>
                <a:cs typeface="Roboto"/>
                <a:sym typeface="Roboto"/>
              </a:rPr>
              <a:t>    </a:t>
            </a:r>
            <a:r>
              <a:rPr lang="en-US" sz="1976" spc="-43" dirty="0" err="1">
                <a:solidFill>
                  <a:srgbClr val="004AAD"/>
                </a:solidFill>
                <a:latin typeface="Roboto"/>
                <a:ea typeface="Roboto"/>
                <a:cs typeface="Roboto"/>
                <a:sym typeface="Roboto"/>
              </a:rPr>
              <a:t>Remplissez</a:t>
            </a:r>
            <a:r>
              <a:rPr lang="en-US" sz="1976" spc="-43" dirty="0">
                <a:solidFill>
                  <a:srgbClr val="004AAD"/>
                </a:solidFill>
                <a:latin typeface="Roboto"/>
                <a:ea typeface="Roboto"/>
                <a:cs typeface="Roboto"/>
                <a:sym typeface="Roboto"/>
              </a:rPr>
              <a:t> le </a:t>
            </a:r>
            <a:r>
              <a:rPr lang="en-US" sz="1976" spc="-43" dirty="0" err="1">
                <a:solidFill>
                  <a:srgbClr val="004AAD"/>
                </a:solidFill>
                <a:latin typeface="Roboto"/>
                <a:ea typeface="Roboto"/>
                <a:cs typeface="Roboto"/>
                <a:sym typeface="Roboto"/>
              </a:rPr>
              <a:t>forrmulaire</a:t>
            </a:r>
            <a:r>
              <a:rPr lang="en-US" sz="1976" spc="-43" dirty="0">
                <a:solidFill>
                  <a:srgbClr val="004AAD"/>
                </a:solidFill>
                <a:latin typeface="Roboto"/>
                <a:ea typeface="Roboto"/>
                <a:cs typeface="Roboto"/>
                <a:sym typeface="Roboto"/>
              </a:rPr>
              <a:t> </a:t>
            </a:r>
            <a:r>
              <a:rPr lang="en-US" sz="1976" spc="-43" dirty="0" err="1">
                <a:solidFill>
                  <a:srgbClr val="004AAD"/>
                </a:solidFill>
                <a:latin typeface="Roboto"/>
                <a:ea typeface="Roboto"/>
                <a:cs typeface="Roboto"/>
                <a:sym typeface="Roboto"/>
              </a:rPr>
              <a:t>en</a:t>
            </a:r>
            <a:r>
              <a:rPr lang="en-US" sz="1976" spc="-43" dirty="0">
                <a:solidFill>
                  <a:srgbClr val="004AAD"/>
                </a:solidFill>
                <a:latin typeface="Roboto"/>
                <a:ea typeface="Roboto"/>
                <a:cs typeface="Roboto"/>
                <a:sym typeface="Roboto"/>
              </a:rPr>
              <a:t> </a:t>
            </a:r>
            <a:r>
              <a:rPr lang="en-US" sz="1976" spc="-43" dirty="0" err="1">
                <a:solidFill>
                  <a:srgbClr val="004AAD"/>
                </a:solidFill>
                <a:latin typeface="Roboto"/>
                <a:ea typeface="Roboto"/>
                <a:cs typeface="Roboto"/>
                <a:sym typeface="Roboto"/>
              </a:rPr>
              <a:t>ligne</a:t>
            </a:r>
            <a:r>
              <a:rPr lang="en-US" sz="1976" spc="-43" dirty="0">
                <a:solidFill>
                  <a:srgbClr val="004AAD"/>
                </a:solidFill>
                <a:latin typeface="Roboto"/>
                <a:ea typeface="Roboto"/>
                <a:cs typeface="Roboto"/>
                <a:sym typeface="Roboto"/>
              </a:rPr>
              <a:t> et </a:t>
            </a:r>
            <a:r>
              <a:rPr lang="en-US" sz="1976" spc="-43" dirty="0" err="1">
                <a:solidFill>
                  <a:srgbClr val="004AAD"/>
                </a:solidFill>
                <a:latin typeface="Roboto"/>
                <a:ea typeface="Roboto"/>
                <a:cs typeface="Roboto"/>
                <a:sym typeface="Roboto"/>
              </a:rPr>
              <a:t>téléchargez</a:t>
            </a:r>
            <a:r>
              <a:rPr lang="en-US" sz="1976" spc="-43" dirty="0">
                <a:solidFill>
                  <a:srgbClr val="004AAD"/>
                </a:solidFill>
                <a:latin typeface="Roboto"/>
                <a:ea typeface="Roboto"/>
                <a:cs typeface="Roboto"/>
                <a:sym typeface="Roboto"/>
              </a:rPr>
              <a:t> les  </a:t>
            </a:r>
          </a:p>
          <a:p>
            <a:pPr algn="l">
              <a:lnSpc>
                <a:spcPts val="2767"/>
              </a:lnSpc>
            </a:pPr>
            <a:r>
              <a:rPr lang="en-US" sz="1976" spc="-43" dirty="0">
                <a:solidFill>
                  <a:srgbClr val="004AAD"/>
                </a:solidFill>
                <a:latin typeface="Roboto"/>
                <a:ea typeface="Roboto"/>
                <a:cs typeface="Roboto"/>
                <a:sym typeface="Roboto"/>
              </a:rPr>
              <a:t>    </a:t>
            </a:r>
            <a:r>
              <a:rPr lang="en-US" sz="1976" spc="-43" dirty="0" err="1">
                <a:solidFill>
                  <a:srgbClr val="004AAD"/>
                </a:solidFill>
                <a:latin typeface="Roboto"/>
                <a:ea typeface="Roboto"/>
                <a:cs typeface="Roboto"/>
                <a:sym typeface="Roboto"/>
              </a:rPr>
              <a:t>pièces</a:t>
            </a:r>
            <a:r>
              <a:rPr lang="en-US" sz="1976" spc="-43" dirty="0">
                <a:solidFill>
                  <a:srgbClr val="004AAD"/>
                </a:solidFill>
                <a:latin typeface="Roboto"/>
                <a:ea typeface="Roboto"/>
                <a:cs typeface="Roboto"/>
                <a:sym typeface="Roboto"/>
              </a:rPr>
              <a:t> </a:t>
            </a:r>
            <a:r>
              <a:rPr lang="en-US" sz="1976" spc="-43" dirty="0" err="1">
                <a:solidFill>
                  <a:srgbClr val="004AAD"/>
                </a:solidFill>
                <a:latin typeface="Roboto"/>
                <a:ea typeface="Roboto"/>
                <a:cs typeface="Roboto"/>
                <a:sym typeface="Roboto"/>
              </a:rPr>
              <a:t>demandées</a:t>
            </a:r>
            <a:r>
              <a:rPr lang="en-US" sz="1976" spc="-43" dirty="0">
                <a:solidFill>
                  <a:srgbClr val="004AAD"/>
                </a:solidFill>
                <a:latin typeface="Roboto"/>
                <a:ea typeface="Roboto"/>
                <a:cs typeface="Roboto"/>
                <a:sym typeface="Roboto"/>
              </a:rPr>
              <a:t> : </a:t>
            </a:r>
            <a:r>
              <a:rPr lang="en-US" sz="1976" spc="-43" dirty="0" err="1">
                <a:solidFill>
                  <a:srgbClr val="004AAD"/>
                </a:solidFill>
                <a:latin typeface="Roboto"/>
                <a:ea typeface="Roboto"/>
                <a:cs typeface="Roboto"/>
                <a:sym typeface="Roboto"/>
                <a:hlinkClick r:id="rId10"/>
              </a:rPr>
              <a:t>Dépôt</a:t>
            </a:r>
            <a:r>
              <a:rPr lang="en-US" sz="1976" spc="-43">
                <a:solidFill>
                  <a:srgbClr val="004AAD"/>
                </a:solidFill>
                <a:latin typeface="Roboto"/>
                <a:ea typeface="Roboto"/>
                <a:cs typeface="Roboto"/>
                <a:sym typeface="Roboto"/>
                <a:hlinkClick r:id="rId10"/>
              </a:rPr>
              <a:t> des candidatures</a:t>
            </a:r>
            <a:endParaRPr lang="en-US" sz="1976" spc="-43">
              <a:solidFill>
                <a:srgbClr val="004AAD"/>
              </a:solidFill>
              <a:latin typeface="Roboto"/>
              <a:ea typeface="Roboto"/>
              <a:cs typeface="Roboto"/>
              <a:sym typeface="Roboto"/>
            </a:endParaRPr>
          </a:p>
          <a:p>
            <a:pPr algn="l">
              <a:lnSpc>
                <a:spcPts val="680"/>
              </a:lnSpc>
            </a:pPr>
            <a:endParaRPr lang="en-US" sz="1976" spc="-43" dirty="0">
              <a:solidFill>
                <a:srgbClr val="004AAD"/>
              </a:solidFill>
              <a:latin typeface="Roboto"/>
              <a:ea typeface="Roboto"/>
              <a:cs typeface="Roboto"/>
              <a:sym typeface="Roboto"/>
            </a:endParaRPr>
          </a:p>
          <a:p>
            <a:pPr algn="l">
              <a:lnSpc>
                <a:spcPts val="3028"/>
              </a:lnSpc>
            </a:pPr>
            <a:r>
              <a:rPr lang="en-US" sz="2163" spc="-47" dirty="0">
                <a:solidFill>
                  <a:srgbClr val="004AAD"/>
                </a:solidFill>
                <a:latin typeface="Roboto"/>
                <a:ea typeface="Roboto"/>
                <a:cs typeface="Roboto"/>
                <a:sym typeface="Roboto"/>
              </a:rPr>
              <a:t>    </a:t>
            </a:r>
            <a:r>
              <a:rPr lang="en-US" sz="2163" b="1" spc="-47" dirty="0">
                <a:solidFill>
                  <a:srgbClr val="004AAD"/>
                </a:solidFill>
                <a:latin typeface="Roboto Bold"/>
                <a:ea typeface="Roboto Bold"/>
                <a:cs typeface="Roboto Bold"/>
                <a:sym typeface="Roboto Bold"/>
              </a:rPr>
              <a:t>1 </a:t>
            </a:r>
            <a:r>
              <a:rPr lang="en-US" sz="2163" b="1" spc="-47" dirty="0" err="1">
                <a:solidFill>
                  <a:srgbClr val="004AAD"/>
                </a:solidFill>
                <a:latin typeface="Roboto Bold"/>
                <a:ea typeface="Roboto Bold"/>
                <a:cs typeface="Roboto Bold"/>
                <a:sym typeface="Roboto Bold"/>
              </a:rPr>
              <a:t>seule</a:t>
            </a:r>
            <a:r>
              <a:rPr lang="en-US" sz="2163" b="1" spc="-47" dirty="0">
                <a:solidFill>
                  <a:srgbClr val="004AAD"/>
                </a:solidFill>
                <a:latin typeface="Roboto Bold"/>
                <a:ea typeface="Roboto Bold"/>
                <a:cs typeface="Roboto Bold"/>
                <a:sym typeface="Roboto Bold"/>
              </a:rPr>
              <a:t> candidature</a:t>
            </a:r>
          </a:p>
          <a:p>
            <a:pPr algn="l">
              <a:lnSpc>
                <a:spcPts val="3028"/>
              </a:lnSpc>
            </a:pPr>
            <a:r>
              <a:rPr lang="en-US" sz="2163" spc="-47" dirty="0">
                <a:solidFill>
                  <a:srgbClr val="004AAD"/>
                </a:solidFill>
                <a:latin typeface="Roboto"/>
                <a:ea typeface="Roboto"/>
                <a:cs typeface="Roboto"/>
                <a:sym typeface="Roboto"/>
              </a:rPr>
              <a:t>    </a:t>
            </a:r>
            <a:r>
              <a:rPr lang="en-US" sz="2163" b="1" spc="-47" dirty="0" err="1">
                <a:solidFill>
                  <a:srgbClr val="004AAD"/>
                </a:solidFill>
                <a:latin typeface="Roboto Bold"/>
                <a:ea typeface="Roboto Bold"/>
                <a:cs typeface="Roboto Bold"/>
                <a:sym typeface="Roboto Bold"/>
              </a:rPr>
              <a:t>Jusqu’au</a:t>
            </a:r>
            <a:r>
              <a:rPr lang="en-US" sz="2163" b="1" spc="-47" dirty="0">
                <a:solidFill>
                  <a:srgbClr val="004AAD"/>
                </a:solidFill>
                <a:latin typeface="Roboto Bold"/>
                <a:ea typeface="Roboto Bold"/>
                <a:cs typeface="Roboto Bold"/>
                <a:sym typeface="Roboto Bold"/>
              </a:rPr>
              <a:t> 28 </a:t>
            </a:r>
            <a:r>
              <a:rPr lang="en-US" sz="2163" b="1" spc="-47" dirty="0" err="1">
                <a:solidFill>
                  <a:srgbClr val="004AAD"/>
                </a:solidFill>
                <a:latin typeface="Roboto Bold"/>
                <a:ea typeface="Roboto Bold"/>
                <a:cs typeface="Roboto Bold"/>
                <a:sym typeface="Roboto Bold"/>
              </a:rPr>
              <a:t>juin</a:t>
            </a:r>
            <a:r>
              <a:rPr lang="en-US" sz="2163" b="1" spc="-47" dirty="0">
                <a:solidFill>
                  <a:srgbClr val="004AAD"/>
                </a:solidFill>
                <a:latin typeface="Roboto Bold"/>
                <a:ea typeface="Roboto Bold"/>
                <a:cs typeface="Roboto Bold"/>
                <a:sym typeface="Roboto Bold"/>
              </a:rPr>
              <a:t> 2026 (</a:t>
            </a:r>
            <a:r>
              <a:rPr lang="en-US" sz="2163" b="1" spc="-47" dirty="0" err="1">
                <a:solidFill>
                  <a:srgbClr val="004AAD"/>
                </a:solidFill>
                <a:latin typeface="Roboto Bold"/>
                <a:ea typeface="Roboto Bold"/>
                <a:cs typeface="Roboto Bold"/>
                <a:sym typeface="Roboto Bold"/>
              </a:rPr>
              <a:t>minuit</a:t>
            </a:r>
            <a:r>
              <a:rPr lang="en-US" sz="2163" b="1" spc="-47" dirty="0">
                <a:solidFill>
                  <a:srgbClr val="004AAD"/>
                </a:solidFill>
                <a:latin typeface="Roboto Bold"/>
                <a:ea typeface="Roboto Bold"/>
                <a:cs typeface="Roboto Bold"/>
                <a:sym typeface="Roboto Bold"/>
              </a:rPr>
              <a:t>) MAXI</a:t>
            </a:r>
          </a:p>
          <a:p>
            <a:pPr algn="l">
              <a:lnSpc>
                <a:spcPts val="3028"/>
              </a:lnSpc>
            </a:pPr>
            <a:r>
              <a:rPr lang="en-US" sz="2163" b="1" spc="-47" dirty="0">
                <a:solidFill>
                  <a:srgbClr val="004AAD"/>
                </a:solidFill>
                <a:latin typeface="Roboto Bold"/>
                <a:ea typeface="Roboto Bold"/>
                <a:cs typeface="Roboto Bold"/>
                <a:sym typeface="Roboto Bold"/>
              </a:rPr>
              <a:t>     Les dossiers </a:t>
            </a:r>
            <a:r>
              <a:rPr lang="en-US" sz="2163" b="1" spc="-47" dirty="0" err="1">
                <a:solidFill>
                  <a:srgbClr val="004AAD"/>
                </a:solidFill>
                <a:latin typeface="Roboto Bold"/>
                <a:ea typeface="Roboto Bold"/>
                <a:cs typeface="Roboto Bold"/>
                <a:sym typeface="Roboto Bold"/>
              </a:rPr>
              <a:t>incomplets</a:t>
            </a:r>
            <a:r>
              <a:rPr lang="en-US" sz="2163" b="1" spc="-47" dirty="0">
                <a:solidFill>
                  <a:srgbClr val="004AAD"/>
                </a:solidFill>
                <a:latin typeface="Roboto Bold"/>
                <a:ea typeface="Roboto Bold"/>
                <a:cs typeface="Roboto Bold"/>
                <a:sym typeface="Roboto Bold"/>
              </a:rPr>
              <a:t> et hors </a:t>
            </a:r>
            <a:r>
              <a:rPr lang="en-US" sz="2163" b="1" spc="-47" dirty="0" err="1">
                <a:solidFill>
                  <a:srgbClr val="004AAD"/>
                </a:solidFill>
                <a:latin typeface="Roboto Bold"/>
                <a:ea typeface="Roboto Bold"/>
                <a:cs typeface="Roboto Bold"/>
                <a:sym typeface="Roboto Bold"/>
              </a:rPr>
              <a:t>délai</a:t>
            </a:r>
            <a:r>
              <a:rPr lang="en-US" sz="2163" b="1" spc="-47" dirty="0">
                <a:solidFill>
                  <a:srgbClr val="004AAD"/>
                </a:solidFill>
                <a:latin typeface="Roboto Bold"/>
                <a:ea typeface="Roboto Bold"/>
                <a:cs typeface="Roboto Bold"/>
                <a:sym typeface="Roboto Bold"/>
              </a:rPr>
              <a:t> </a:t>
            </a:r>
          </a:p>
          <a:p>
            <a:pPr algn="l">
              <a:lnSpc>
                <a:spcPts val="3028"/>
              </a:lnSpc>
            </a:pPr>
            <a:r>
              <a:rPr lang="en-US" sz="2163" b="1" spc="-47" dirty="0">
                <a:solidFill>
                  <a:srgbClr val="004AAD"/>
                </a:solidFill>
                <a:latin typeface="Roboto Bold"/>
                <a:ea typeface="Roboto Bold"/>
                <a:cs typeface="Roboto Bold"/>
                <a:sym typeface="Roboto Bold"/>
              </a:rPr>
              <a:t>     </a:t>
            </a:r>
            <a:r>
              <a:rPr lang="en-US" sz="2163" b="1" spc="-47" dirty="0" err="1">
                <a:solidFill>
                  <a:srgbClr val="004AAD"/>
                </a:solidFill>
                <a:latin typeface="Roboto Bold"/>
                <a:ea typeface="Roboto Bold"/>
                <a:cs typeface="Roboto Bold"/>
                <a:sym typeface="Roboto Bold"/>
              </a:rPr>
              <a:t>sont</a:t>
            </a:r>
            <a:r>
              <a:rPr lang="en-US" sz="2163" b="1" spc="-47" dirty="0">
                <a:solidFill>
                  <a:srgbClr val="004AAD"/>
                </a:solidFill>
                <a:latin typeface="Roboto Bold"/>
                <a:ea typeface="Roboto Bold"/>
                <a:cs typeface="Roboto Bold"/>
                <a:sym typeface="Roboto Bold"/>
              </a:rPr>
              <a:t> </a:t>
            </a:r>
            <a:r>
              <a:rPr lang="en-US" sz="2163" b="1" spc="-47" dirty="0" err="1">
                <a:solidFill>
                  <a:srgbClr val="004AAD"/>
                </a:solidFill>
                <a:latin typeface="Roboto Bold"/>
                <a:ea typeface="Roboto Bold"/>
                <a:cs typeface="Roboto Bold"/>
                <a:sym typeface="Roboto Bold"/>
              </a:rPr>
              <a:t>écartés</a:t>
            </a:r>
            <a:r>
              <a:rPr lang="en-US" sz="2163" b="1" spc="-47" dirty="0">
                <a:solidFill>
                  <a:srgbClr val="004AAD"/>
                </a:solidFill>
                <a:latin typeface="Roboto Bold"/>
                <a:ea typeface="Roboto Bold"/>
                <a:cs typeface="Roboto Bold"/>
                <a:sym typeface="Roboto Bold"/>
              </a:rPr>
              <a:t> </a:t>
            </a:r>
            <a:r>
              <a:rPr lang="en-US" sz="2163" b="1" spc="-47" dirty="0" err="1">
                <a:solidFill>
                  <a:srgbClr val="004AAD"/>
                </a:solidFill>
                <a:latin typeface="Roboto Bold"/>
                <a:ea typeface="Roboto Bold"/>
                <a:cs typeface="Roboto Bold"/>
                <a:sym typeface="Roboto Bold"/>
              </a:rPr>
              <a:t>d’office</a:t>
            </a:r>
            <a:endParaRPr lang="en-US" sz="2163" b="1" spc="-47" dirty="0">
              <a:solidFill>
                <a:srgbClr val="004AAD"/>
              </a:solidFill>
              <a:latin typeface="Roboto Bold"/>
              <a:ea typeface="Roboto Bold"/>
              <a:cs typeface="Roboto Bold"/>
              <a:sym typeface="Roboto Bold"/>
            </a:endParaRPr>
          </a:p>
        </p:txBody>
      </p:sp>
      <p:grpSp>
        <p:nvGrpSpPr>
          <p:cNvPr id="33" name="Group 33"/>
          <p:cNvGrpSpPr/>
          <p:nvPr/>
        </p:nvGrpSpPr>
        <p:grpSpPr>
          <a:xfrm>
            <a:off x="1638719" y="4484137"/>
            <a:ext cx="1854242" cy="1460268"/>
            <a:chOff x="0" y="0"/>
            <a:chExt cx="672629" cy="529714"/>
          </a:xfrm>
        </p:grpSpPr>
        <p:sp>
          <p:nvSpPr>
            <p:cNvPr id="34" name="Freeform 34"/>
            <p:cNvSpPr/>
            <p:nvPr/>
          </p:nvSpPr>
          <p:spPr>
            <a:xfrm>
              <a:off x="0" y="0"/>
              <a:ext cx="672629" cy="529714"/>
            </a:xfrm>
            <a:custGeom>
              <a:avLst/>
              <a:gdLst/>
              <a:ahLst/>
              <a:cxnLst/>
              <a:rect l="l" t="t" r="r" b="b"/>
              <a:pathLst>
                <a:path w="672629" h="529714">
                  <a:moveTo>
                    <a:pt x="221288" y="0"/>
                  </a:moveTo>
                  <a:lnTo>
                    <a:pt x="451341" y="0"/>
                  </a:lnTo>
                  <a:cubicBezTo>
                    <a:pt x="573555" y="0"/>
                    <a:pt x="672629" y="99074"/>
                    <a:pt x="672629" y="221288"/>
                  </a:cubicBezTo>
                  <a:lnTo>
                    <a:pt x="672629" y="308426"/>
                  </a:lnTo>
                  <a:cubicBezTo>
                    <a:pt x="672629" y="367115"/>
                    <a:pt x="649315" y="423401"/>
                    <a:pt x="607816" y="464900"/>
                  </a:cubicBezTo>
                  <a:cubicBezTo>
                    <a:pt x="566316" y="506400"/>
                    <a:pt x="510030" y="529714"/>
                    <a:pt x="451341" y="529714"/>
                  </a:cubicBezTo>
                  <a:lnTo>
                    <a:pt x="221288" y="529714"/>
                  </a:lnTo>
                  <a:cubicBezTo>
                    <a:pt x="162599" y="529714"/>
                    <a:pt x="106313" y="506400"/>
                    <a:pt x="64814" y="464900"/>
                  </a:cubicBezTo>
                  <a:cubicBezTo>
                    <a:pt x="23314" y="423401"/>
                    <a:pt x="0" y="367115"/>
                    <a:pt x="0" y="308426"/>
                  </a:cubicBezTo>
                  <a:lnTo>
                    <a:pt x="0" y="221288"/>
                  </a:lnTo>
                  <a:cubicBezTo>
                    <a:pt x="0" y="162599"/>
                    <a:pt x="23314" y="106313"/>
                    <a:pt x="64814" y="64814"/>
                  </a:cubicBezTo>
                  <a:cubicBezTo>
                    <a:pt x="106313" y="23314"/>
                    <a:pt x="162599" y="0"/>
                    <a:pt x="221288" y="0"/>
                  </a:cubicBezTo>
                  <a:close/>
                </a:path>
              </a:pathLst>
            </a:custGeom>
            <a:solidFill>
              <a:srgbClr val="F8F4E8"/>
            </a:solidFill>
          </p:spPr>
        </p:sp>
        <p:sp>
          <p:nvSpPr>
            <p:cNvPr id="35" name="TextBox 35"/>
            <p:cNvSpPr txBox="1"/>
            <p:nvPr/>
          </p:nvSpPr>
          <p:spPr>
            <a:xfrm>
              <a:off x="0" y="-19050"/>
              <a:ext cx="672629" cy="548764"/>
            </a:xfrm>
            <a:prstGeom prst="rect">
              <a:avLst/>
            </a:prstGeom>
          </p:spPr>
          <p:txBody>
            <a:bodyPr lIns="35486" tIns="35486" rIns="35486" bIns="35486" rtlCol="0" anchor="ctr"/>
            <a:lstStyle/>
            <a:p>
              <a:pPr algn="ctr">
                <a:lnSpc>
                  <a:spcPts val="3414"/>
                </a:lnSpc>
              </a:pPr>
              <a:endParaRPr/>
            </a:p>
          </p:txBody>
        </p:sp>
      </p:grpSp>
      <p:sp>
        <p:nvSpPr>
          <p:cNvPr id="36" name="Freeform 36"/>
          <p:cNvSpPr/>
          <p:nvPr/>
        </p:nvSpPr>
        <p:spPr>
          <a:xfrm>
            <a:off x="1966181" y="4473388"/>
            <a:ext cx="1526781" cy="1656271"/>
          </a:xfrm>
          <a:custGeom>
            <a:avLst/>
            <a:gdLst/>
            <a:ahLst/>
            <a:cxnLst/>
            <a:rect l="l" t="t" r="r" b="b"/>
            <a:pathLst>
              <a:path w="1526781" h="1656271">
                <a:moveTo>
                  <a:pt x="0" y="0"/>
                </a:moveTo>
                <a:lnTo>
                  <a:pt x="1526781" y="0"/>
                </a:lnTo>
                <a:lnTo>
                  <a:pt x="1526781" y="1656271"/>
                </a:lnTo>
                <a:lnTo>
                  <a:pt x="0" y="16562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7" name="Freeform 37"/>
          <p:cNvSpPr/>
          <p:nvPr/>
        </p:nvSpPr>
        <p:spPr>
          <a:xfrm>
            <a:off x="8475238" y="5819263"/>
            <a:ext cx="1336834" cy="1379473"/>
          </a:xfrm>
          <a:custGeom>
            <a:avLst/>
            <a:gdLst/>
            <a:ahLst/>
            <a:cxnLst/>
            <a:rect l="l" t="t" r="r" b="b"/>
            <a:pathLst>
              <a:path w="1336834" h="1379473">
                <a:moveTo>
                  <a:pt x="0" y="0"/>
                </a:moveTo>
                <a:lnTo>
                  <a:pt x="1336835" y="0"/>
                </a:lnTo>
                <a:lnTo>
                  <a:pt x="1336835" y="1379472"/>
                </a:lnTo>
                <a:lnTo>
                  <a:pt x="0" y="1379472"/>
                </a:lnTo>
                <a:lnTo>
                  <a:pt x="0" y="0"/>
                </a:lnTo>
                <a:close/>
              </a:path>
            </a:pathLst>
          </a:custGeom>
          <a:blipFill>
            <a:blip r:embed="rId13"/>
            <a:stretch>
              <a:fillRect/>
            </a:stretch>
          </a:blipFill>
        </p:spPr>
      </p:sp>
      <p:sp>
        <p:nvSpPr>
          <p:cNvPr id="38" name="TextBox 38"/>
          <p:cNvSpPr txBox="1"/>
          <p:nvPr/>
        </p:nvSpPr>
        <p:spPr>
          <a:xfrm>
            <a:off x="2827253" y="10757528"/>
            <a:ext cx="6580003" cy="781545"/>
          </a:xfrm>
          <a:prstGeom prst="rect">
            <a:avLst/>
          </a:prstGeom>
        </p:spPr>
        <p:txBody>
          <a:bodyPr lIns="0" tIns="0" rIns="0" bIns="0" rtlCol="0" anchor="t">
            <a:spAutoFit/>
          </a:bodyPr>
          <a:lstStyle/>
          <a:p>
            <a:pPr marL="567821" lvl="1" indent="-283910" algn="ctr">
              <a:lnSpc>
                <a:spcPts val="3077"/>
              </a:lnSpc>
              <a:buAutoNum type="arabicPeriod"/>
            </a:pPr>
            <a:r>
              <a:rPr lang="en-US" sz="2630">
                <a:solidFill>
                  <a:srgbClr val="000000"/>
                </a:solidFill>
                <a:latin typeface="Fredoka"/>
                <a:ea typeface="Fredoka"/>
                <a:cs typeface="Fredoka"/>
                <a:sym typeface="Fredoka"/>
              </a:rPr>
              <a:t>   Accompagnement des porteurs de projets retenus </a:t>
            </a:r>
          </a:p>
        </p:txBody>
      </p:sp>
      <p:sp>
        <p:nvSpPr>
          <p:cNvPr id="39" name="TextBox 39"/>
          <p:cNvSpPr txBox="1"/>
          <p:nvPr/>
        </p:nvSpPr>
        <p:spPr>
          <a:xfrm>
            <a:off x="1341514" y="13374231"/>
            <a:ext cx="7802142" cy="391020"/>
          </a:xfrm>
          <a:prstGeom prst="rect">
            <a:avLst/>
          </a:prstGeom>
        </p:spPr>
        <p:txBody>
          <a:bodyPr lIns="0" tIns="0" rIns="0" bIns="0" rtlCol="0" anchor="t">
            <a:spAutoFit/>
          </a:bodyPr>
          <a:lstStyle/>
          <a:p>
            <a:pPr marL="567821" lvl="1" indent="-283910" algn="l">
              <a:lnSpc>
                <a:spcPts val="3077"/>
              </a:lnSpc>
              <a:buAutoNum type="arabicPeriod"/>
            </a:pPr>
            <a:r>
              <a:rPr lang="en-US" sz="2630">
                <a:solidFill>
                  <a:srgbClr val="000000"/>
                </a:solidFill>
                <a:latin typeface="Fredoka"/>
                <a:ea typeface="Fredoka"/>
                <a:cs typeface="Fredoka"/>
                <a:sym typeface="Fredoka"/>
              </a:rPr>
              <a:t> Soirée des mécènes</a:t>
            </a:r>
          </a:p>
        </p:txBody>
      </p:sp>
      <p:grpSp>
        <p:nvGrpSpPr>
          <p:cNvPr id="40" name="Group 40"/>
          <p:cNvGrpSpPr/>
          <p:nvPr/>
        </p:nvGrpSpPr>
        <p:grpSpPr>
          <a:xfrm>
            <a:off x="8639731" y="8836491"/>
            <a:ext cx="1612387" cy="1499626"/>
            <a:chOff x="0" y="0"/>
            <a:chExt cx="2149849" cy="1999501"/>
          </a:xfrm>
        </p:grpSpPr>
        <p:grpSp>
          <p:nvGrpSpPr>
            <p:cNvPr id="41" name="Group 41"/>
            <p:cNvGrpSpPr/>
            <p:nvPr/>
          </p:nvGrpSpPr>
          <p:grpSpPr>
            <a:xfrm>
              <a:off x="0" y="0"/>
              <a:ext cx="2149849" cy="1999501"/>
              <a:chOff x="0" y="0"/>
              <a:chExt cx="584896" cy="543992"/>
            </a:xfrm>
          </p:grpSpPr>
          <p:sp>
            <p:nvSpPr>
              <p:cNvPr id="42" name="Freeform 42"/>
              <p:cNvSpPr/>
              <p:nvPr/>
            </p:nvSpPr>
            <p:spPr>
              <a:xfrm>
                <a:off x="0" y="0"/>
                <a:ext cx="584896" cy="543992"/>
              </a:xfrm>
              <a:custGeom>
                <a:avLst/>
                <a:gdLst/>
                <a:ahLst/>
                <a:cxnLst/>
                <a:rect l="l" t="t" r="r" b="b"/>
                <a:pathLst>
                  <a:path w="584896" h="543992">
                    <a:moveTo>
                      <a:pt x="254481" y="0"/>
                    </a:moveTo>
                    <a:lnTo>
                      <a:pt x="330415" y="0"/>
                    </a:lnTo>
                    <a:cubicBezTo>
                      <a:pt x="397907" y="0"/>
                      <a:pt x="462636" y="26811"/>
                      <a:pt x="510360" y="74536"/>
                    </a:cubicBezTo>
                    <a:cubicBezTo>
                      <a:pt x="558085" y="122260"/>
                      <a:pt x="584896" y="186988"/>
                      <a:pt x="584896" y="254481"/>
                    </a:cubicBezTo>
                    <a:lnTo>
                      <a:pt x="584896" y="289511"/>
                    </a:lnTo>
                    <a:cubicBezTo>
                      <a:pt x="584896" y="357003"/>
                      <a:pt x="558085" y="421731"/>
                      <a:pt x="510360" y="469456"/>
                    </a:cubicBezTo>
                    <a:cubicBezTo>
                      <a:pt x="462636" y="517180"/>
                      <a:pt x="397907" y="543992"/>
                      <a:pt x="330415" y="543992"/>
                    </a:cubicBezTo>
                    <a:lnTo>
                      <a:pt x="254481" y="543992"/>
                    </a:lnTo>
                    <a:cubicBezTo>
                      <a:pt x="186988" y="543992"/>
                      <a:pt x="122260" y="517180"/>
                      <a:pt x="74536" y="469456"/>
                    </a:cubicBezTo>
                    <a:cubicBezTo>
                      <a:pt x="26811" y="421731"/>
                      <a:pt x="0" y="357003"/>
                      <a:pt x="0" y="289511"/>
                    </a:cubicBezTo>
                    <a:lnTo>
                      <a:pt x="0" y="254481"/>
                    </a:lnTo>
                    <a:cubicBezTo>
                      <a:pt x="0" y="186988"/>
                      <a:pt x="26811" y="122260"/>
                      <a:pt x="74536" y="74536"/>
                    </a:cubicBezTo>
                    <a:cubicBezTo>
                      <a:pt x="122260" y="26811"/>
                      <a:pt x="186988" y="0"/>
                      <a:pt x="254481" y="0"/>
                    </a:cubicBezTo>
                    <a:close/>
                  </a:path>
                </a:pathLst>
              </a:custGeom>
              <a:solidFill>
                <a:srgbClr val="F8F4E8"/>
              </a:solidFill>
            </p:spPr>
          </p:sp>
          <p:sp>
            <p:nvSpPr>
              <p:cNvPr id="43" name="TextBox 43"/>
              <p:cNvSpPr txBox="1"/>
              <p:nvPr/>
            </p:nvSpPr>
            <p:spPr>
              <a:xfrm>
                <a:off x="0" y="-19050"/>
                <a:ext cx="584896" cy="563042"/>
              </a:xfrm>
              <a:prstGeom prst="rect">
                <a:avLst/>
              </a:prstGeom>
            </p:spPr>
            <p:txBody>
              <a:bodyPr lIns="35486" tIns="35486" rIns="35486" bIns="35486" rtlCol="0" anchor="ctr"/>
              <a:lstStyle/>
              <a:p>
                <a:pPr algn="ctr">
                  <a:lnSpc>
                    <a:spcPts val="3414"/>
                  </a:lnSpc>
                </a:pPr>
                <a:endParaRPr/>
              </a:p>
            </p:txBody>
          </p:sp>
        </p:grpSp>
        <p:sp>
          <p:nvSpPr>
            <p:cNvPr id="44" name="Freeform 44"/>
            <p:cNvSpPr/>
            <p:nvPr/>
          </p:nvSpPr>
          <p:spPr>
            <a:xfrm>
              <a:off x="0" y="0"/>
              <a:ext cx="1875896" cy="1999501"/>
            </a:xfrm>
            <a:custGeom>
              <a:avLst/>
              <a:gdLst/>
              <a:ahLst/>
              <a:cxnLst/>
              <a:rect l="l" t="t" r="r" b="b"/>
              <a:pathLst>
                <a:path w="1875896" h="1999501">
                  <a:moveTo>
                    <a:pt x="0" y="0"/>
                  </a:moveTo>
                  <a:lnTo>
                    <a:pt x="1875896" y="0"/>
                  </a:lnTo>
                  <a:lnTo>
                    <a:pt x="1875896" y="1999501"/>
                  </a:lnTo>
                  <a:lnTo>
                    <a:pt x="0" y="19995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sp>
        <p:nvSpPr>
          <p:cNvPr id="45" name="Freeform 45"/>
          <p:cNvSpPr/>
          <p:nvPr/>
        </p:nvSpPr>
        <p:spPr>
          <a:xfrm rot="8870149">
            <a:off x="209769" y="8191683"/>
            <a:ext cx="2195136" cy="2034889"/>
          </a:xfrm>
          <a:custGeom>
            <a:avLst/>
            <a:gdLst/>
            <a:ahLst/>
            <a:cxnLst/>
            <a:rect l="l" t="t" r="r" b="b"/>
            <a:pathLst>
              <a:path w="2195136" h="2034889">
                <a:moveTo>
                  <a:pt x="0" y="0"/>
                </a:moveTo>
                <a:lnTo>
                  <a:pt x="2195136" y="0"/>
                </a:lnTo>
                <a:lnTo>
                  <a:pt x="2195136" y="2034889"/>
                </a:lnTo>
                <a:lnTo>
                  <a:pt x="0" y="2034889"/>
                </a:lnTo>
                <a:lnTo>
                  <a:pt x="0" y="0"/>
                </a:lnTo>
                <a:close/>
              </a:path>
            </a:pathLst>
          </a:custGeom>
          <a:blipFill>
            <a:blip r:embed="rId6">
              <a:extLst>
                <a:ext uri="{96DAC541-7B7A-43D3-8B79-37D633B846F1}">
                  <asvg:svgBlip xmlns:asvg="http://schemas.microsoft.com/office/drawing/2016/SVG/main" r:embed="rId7"/>
                </a:ext>
              </a:extLst>
            </a:blip>
            <a:stretch>
              <a:fillRect t="-22839"/>
            </a:stretch>
          </a:blipFill>
        </p:spPr>
      </p:sp>
      <p:sp>
        <p:nvSpPr>
          <p:cNvPr id="46" name="Freeform 46"/>
          <p:cNvSpPr/>
          <p:nvPr/>
        </p:nvSpPr>
        <p:spPr>
          <a:xfrm rot="-1382763">
            <a:off x="9508518" y="9434585"/>
            <a:ext cx="2323432" cy="2153819"/>
          </a:xfrm>
          <a:custGeom>
            <a:avLst/>
            <a:gdLst/>
            <a:ahLst/>
            <a:cxnLst/>
            <a:rect l="l" t="t" r="r" b="b"/>
            <a:pathLst>
              <a:path w="2323432" h="2153819">
                <a:moveTo>
                  <a:pt x="0" y="0"/>
                </a:moveTo>
                <a:lnTo>
                  <a:pt x="2323433" y="0"/>
                </a:lnTo>
                <a:lnTo>
                  <a:pt x="2323433" y="2153819"/>
                </a:lnTo>
                <a:lnTo>
                  <a:pt x="0" y="2153819"/>
                </a:lnTo>
                <a:lnTo>
                  <a:pt x="0" y="0"/>
                </a:lnTo>
                <a:close/>
              </a:path>
            </a:pathLst>
          </a:custGeom>
          <a:blipFill>
            <a:blip r:embed="rId6">
              <a:extLst>
                <a:ext uri="{96DAC541-7B7A-43D3-8B79-37D633B846F1}">
                  <asvg:svgBlip xmlns:asvg="http://schemas.microsoft.com/office/drawing/2016/SVG/main" r:embed="rId7"/>
                </a:ext>
              </a:extLst>
            </a:blip>
            <a:stretch>
              <a:fillRect t="-22839"/>
            </a:stretch>
          </a:blipFill>
        </p:spPr>
      </p:sp>
      <p:sp>
        <p:nvSpPr>
          <p:cNvPr id="47" name="TextBox 47"/>
          <p:cNvSpPr txBox="1"/>
          <p:nvPr/>
        </p:nvSpPr>
        <p:spPr>
          <a:xfrm>
            <a:off x="3009540" y="11558124"/>
            <a:ext cx="6478143" cy="1237914"/>
          </a:xfrm>
          <a:prstGeom prst="rect">
            <a:avLst/>
          </a:prstGeom>
        </p:spPr>
        <p:txBody>
          <a:bodyPr lIns="0" tIns="0" rIns="0" bIns="0" rtlCol="0" anchor="t">
            <a:spAutoFit/>
          </a:bodyPr>
          <a:lstStyle/>
          <a:p>
            <a:pPr marL="458177" lvl="1" indent="-229088" algn="l">
              <a:lnSpc>
                <a:spcPts val="3374"/>
              </a:lnSpc>
              <a:buFont typeface="Arial"/>
              <a:buChar char="•"/>
            </a:pPr>
            <a:r>
              <a:rPr lang="en-US" sz="2122" spc="-46">
                <a:solidFill>
                  <a:srgbClr val="004AAD"/>
                </a:solidFill>
                <a:latin typeface="Roboto"/>
                <a:ea typeface="Roboto"/>
                <a:cs typeface="Roboto"/>
                <a:sym typeface="Roboto"/>
              </a:rPr>
              <a:t>Un coach externe pour se préparer et structurer sa présentation et s’entrainer au pitch</a:t>
            </a:r>
          </a:p>
          <a:p>
            <a:pPr marL="458177" lvl="1" indent="-229088" algn="l">
              <a:lnSpc>
                <a:spcPts val="3374"/>
              </a:lnSpc>
              <a:buFont typeface="Arial"/>
              <a:buChar char="•"/>
            </a:pPr>
            <a:r>
              <a:rPr lang="en-US" sz="2122" spc="-46">
                <a:solidFill>
                  <a:srgbClr val="004AAD"/>
                </a:solidFill>
                <a:latin typeface="Roboto"/>
                <a:ea typeface="Roboto"/>
                <a:cs typeface="Roboto"/>
                <a:sym typeface="Roboto"/>
              </a:rPr>
              <a:t>Des séances d’octobre à novembre</a:t>
            </a:r>
          </a:p>
        </p:txBody>
      </p:sp>
      <p:sp>
        <p:nvSpPr>
          <p:cNvPr id="48" name="Freeform 48"/>
          <p:cNvSpPr/>
          <p:nvPr/>
        </p:nvSpPr>
        <p:spPr>
          <a:xfrm>
            <a:off x="1279757" y="10673846"/>
            <a:ext cx="1702140" cy="1730456"/>
          </a:xfrm>
          <a:custGeom>
            <a:avLst/>
            <a:gdLst/>
            <a:ahLst/>
            <a:cxnLst/>
            <a:rect l="l" t="t" r="r" b="b"/>
            <a:pathLst>
              <a:path w="1702140" h="1730456">
                <a:moveTo>
                  <a:pt x="0" y="0"/>
                </a:moveTo>
                <a:lnTo>
                  <a:pt x="1702140" y="0"/>
                </a:lnTo>
                <a:lnTo>
                  <a:pt x="1702140" y="1730456"/>
                </a:lnTo>
                <a:lnTo>
                  <a:pt x="0" y="173045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49" name="TextBox 49"/>
          <p:cNvSpPr txBox="1"/>
          <p:nvPr/>
        </p:nvSpPr>
        <p:spPr>
          <a:xfrm>
            <a:off x="1174739" y="13812876"/>
            <a:ext cx="6935091" cy="818814"/>
          </a:xfrm>
          <a:prstGeom prst="rect">
            <a:avLst/>
          </a:prstGeom>
        </p:spPr>
        <p:txBody>
          <a:bodyPr lIns="0" tIns="0" rIns="0" bIns="0" rtlCol="0" anchor="t">
            <a:spAutoFit/>
          </a:bodyPr>
          <a:lstStyle/>
          <a:p>
            <a:pPr marL="458177" lvl="1" indent="-229088" algn="l">
              <a:lnSpc>
                <a:spcPts val="3374"/>
              </a:lnSpc>
              <a:buFont typeface="Arial"/>
              <a:buChar char="•"/>
            </a:pPr>
            <a:r>
              <a:rPr lang="en-US" sz="2122" spc="-46">
                <a:solidFill>
                  <a:srgbClr val="004AAD"/>
                </a:solidFill>
                <a:latin typeface="Roboto"/>
                <a:ea typeface="Roboto"/>
                <a:cs typeface="Roboto"/>
                <a:sym typeface="Roboto"/>
              </a:rPr>
              <a:t>Pitch des porteurs de projets devant les entreprises  mobilisées</a:t>
            </a:r>
          </a:p>
        </p:txBody>
      </p:sp>
      <p:sp>
        <p:nvSpPr>
          <p:cNvPr id="50" name="Freeform 50"/>
          <p:cNvSpPr/>
          <p:nvPr/>
        </p:nvSpPr>
        <p:spPr>
          <a:xfrm>
            <a:off x="8109830" y="13396002"/>
            <a:ext cx="758656" cy="1308028"/>
          </a:xfrm>
          <a:custGeom>
            <a:avLst/>
            <a:gdLst/>
            <a:ahLst/>
            <a:cxnLst/>
            <a:rect l="l" t="t" r="r" b="b"/>
            <a:pathLst>
              <a:path w="758656" h="1308028">
                <a:moveTo>
                  <a:pt x="0" y="0"/>
                </a:moveTo>
                <a:lnTo>
                  <a:pt x="758656" y="0"/>
                </a:lnTo>
                <a:lnTo>
                  <a:pt x="758656" y="1308028"/>
                </a:lnTo>
                <a:lnTo>
                  <a:pt x="0" y="1308028"/>
                </a:lnTo>
                <a:lnTo>
                  <a:pt x="0" y="0"/>
                </a:lnTo>
                <a:close/>
              </a:path>
            </a:pathLst>
          </a:custGeom>
          <a:blipFill>
            <a:blip r:embed="rId18"/>
            <a:stretch>
              <a:fillRect/>
            </a:stretch>
          </a:blipFill>
        </p:spPr>
      </p:sp>
      <p:sp>
        <p:nvSpPr>
          <p:cNvPr id="51" name="Freeform 51"/>
          <p:cNvSpPr/>
          <p:nvPr/>
        </p:nvSpPr>
        <p:spPr>
          <a:xfrm rot="-8877408">
            <a:off x="201668" y="12499596"/>
            <a:ext cx="1436591" cy="1331719"/>
          </a:xfrm>
          <a:custGeom>
            <a:avLst/>
            <a:gdLst/>
            <a:ahLst/>
            <a:cxnLst/>
            <a:rect l="l" t="t" r="r" b="b"/>
            <a:pathLst>
              <a:path w="1436591" h="1331719">
                <a:moveTo>
                  <a:pt x="0" y="0"/>
                </a:moveTo>
                <a:lnTo>
                  <a:pt x="1436591" y="0"/>
                </a:lnTo>
                <a:lnTo>
                  <a:pt x="1436591" y="1331719"/>
                </a:lnTo>
                <a:lnTo>
                  <a:pt x="0" y="1331719"/>
                </a:lnTo>
                <a:lnTo>
                  <a:pt x="0" y="0"/>
                </a:lnTo>
                <a:close/>
              </a:path>
            </a:pathLst>
          </a:custGeom>
          <a:blipFill>
            <a:blip r:embed="rId6">
              <a:extLst>
                <a:ext uri="{96DAC541-7B7A-43D3-8B79-37D633B846F1}">
                  <asvg:svgBlip xmlns:asvg="http://schemas.microsoft.com/office/drawing/2016/SVG/main" r:embed="rId7"/>
                </a:ext>
              </a:extLst>
            </a:blip>
            <a:stretch>
              <a:fillRect t="-22839"/>
            </a:stretch>
          </a:blipFill>
        </p:spPr>
      </p:sp>
      <p:sp>
        <p:nvSpPr>
          <p:cNvPr id="52" name="Freeform 52"/>
          <p:cNvSpPr/>
          <p:nvPr/>
        </p:nvSpPr>
        <p:spPr>
          <a:xfrm>
            <a:off x="5242585" y="13265863"/>
            <a:ext cx="2637806" cy="585113"/>
          </a:xfrm>
          <a:custGeom>
            <a:avLst/>
            <a:gdLst/>
            <a:ahLst/>
            <a:cxnLst/>
            <a:rect l="l" t="t" r="r" b="b"/>
            <a:pathLst>
              <a:path w="2637806" h="585113">
                <a:moveTo>
                  <a:pt x="0" y="0"/>
                </a:moveTo>
                <a:lnTo>
                  <a:pt x="2637806" y="0"/>
                </a:lnTo>
                <a:lnTo>
                  <a:pt x="2637806" y="585113"/>
                </a:lnTo>
                <a:lnTo>
                  <a:pt x="0" y="58511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53" name="TextBox 53"/>
          <p:cNvSpPr txBox="1"/>
          <p:nvPr/>
        </p:nvSpPr>
        <p:spPr>
          <a:xfrm>
            <a:off x="1243757" y="1521010"/>
            <a:ext cx="6176773" cy="752615"/>
          </a:xfrm>
          <a:prstGeom prst="rect">
            <a:avLst/>
          </a:prstGeom>
        </p:spPr>
        <p:txBody>
          <a:bodyPr lIns="0" tIns="0" rIns="0" bIns="0" rtlCol="0" anchor="t">
            <a:spAutoFit/>
          </a:bodyPr>
          <a:lstStyle/>
          <a:p>
            <a:pPr marL="547684" lvl="1" indent="-273842" algn="just">
              <a:lnSpc>
                <a:spcPts val="2967"/>
              </a:lnSpc>
              <a:buAutoNum type="arabicPeriod"/>
            </a:pPr>
            <a:r>
              <a:rPr lang="en-US" sz="2536">
                <a:solidFill>
                  <a:srgbClr val="000000"/>
                </a:solidFill>
                <a:latin typeface="Fredoka"/>
                <a:ea typeface="Fredoka"/>
                <a:cs typeface="Fredoka"/>
                <a:sym typeface="Fredoka"/>
              </a:rPr>
              <a:t> Les conditions à remplir</a:t>
            </a:r>
          </a:p>
          <a:p>
            <a:pPr algn="just">
              <a:lnSpc>
                <a:spcPts val="2967"/>
              </a:lnSpc>
            </a:pPr>
            <a:endParaRPr lang="en-US" sz="2536">
              <a:solidFill>
                <a:srgbClr val="000000"/>
              </a:solidFill>
              <a:latin typeface="Fredoka"/>
              <a:ea typeface="Fredoka"/>
              <a:cs typeface="Fredoka"/>
              <a:sym typeface="Fredoka"/>
            </a:endParaRPr>
          </a:p>
        </p:txBody>
      </p:sp>
      <p:sp>
        <p:nvSpPr>
          <p:cNvPr id="54" name="TextBox 54"/>
          <p:cNvSpPr txBox="1"/>
          <p:nvPr/>
        </p:nvSpPr>
        <p:spPr>
          <a:xfrm>
            <a:off x="3599013" y="4771528"/>
            <a:ext cx="5269473" cy="391020"/>
          </a:xfrm>
          <a:prstGeom prst="rect">
            <a:avLst/>
          </a:prstGeom>
        </p:spPr>
        <p:txBody>
          <a:bodyPr lIns="0" tIns="0" rIns="0" bIns="0" rtlCol="0" anchor="t">
            <a:spAutoFit/>
          </a:bodyPr>
          <a:lstStyle/>
          <a:p>
            <a:pPr marL="567821" lvl="1" indent="-283910" algn="l">
              <a:lnSpc>
                <a:spcPts val="3077"/>
              </a:lnSpc>
              <a:buAutoNum type="arabicPeriod"/>
            </a:pPr>
            <a:r>
              <a:rPr lang="en-US" sz="2630">
                <a:solidFill>
                  <a:srgbClr val="000000"/>
                </a:solidFill>
                <a:latin typeface="Fredoka"/>
                <a:ea typeface="Fredoka"/>
                <a:cs typeface="Fredoka"/>
                <a:sym typeface="Fredoka"/>
              </a:rPr>
              <a:t>  Votre candidature</a:t>
            </a:r>
          </a:p>
        </p:txBody>
      </p:sp>
      <p:sp>
        <p:nvSpPr>
          <p:cNvPr id="55" name="TextBox 55"/>
          <p:cNvSpPr txBox="1"/>
          <p:nvPr/>
        </p:nvSpPr>
        <p:spPr>
          <a:xfrm>
            <a:off x="1028191" y="2122026"/>
            <a:ext cx="8115465" cy="1851097"/>
          </a:xfrm>
          <a:prstGeom prst="rect">
            <a:avLst/>
          </a:prstGeom>
        </p:spPr>
        <p:txBody>
          <a:bodyPr lIns="0" tIns="0" rIns="0" bIns="0" rtlCol="0" anchor="t">
            <a:spAutoFit/>
          </a:bodyPr>
          <a:lstStyle/>
          <a:p>
            <a:pPr marL="458177" lvl="1" indent="-229088" algn="l">
              <a:lnSpc>
                <a:spcPts val="2971"/>
              </a:lnSpc>
              <a:buFont typeface="Arial"/>
              <a:buChar char="•"/>
            </a:pPr>
            <a:r>
              <a:rPr lang="en-US" sz="2122" spc="-46">
                <a:solidFill>
                  <a:srgbClr val="004AAD"/>
                </a:solidFill>
                <a:latin typeface="Roboto"/>
                <a:ea typeface="Roboto"/>
                <a:cs typeface="Roboto"/>
                <a:sym typeface="Roboto"/>
              </a:rPr>
              <a:t>Vous êtes une association déclarée loi 1901, reconnue d</a:t>
            </a:r>
            <a:r>
              <a:rPr lang="en-US" sz="2122" b="1" spc="-46">
                <a:solidFill>
                  <a:srgbClr val="004AAD"/>
                </a:solidFill>
                <a:latin typeface="Roboto Bold"/>
                <a:ea typeface="Roboto Bold"/>
                <a:cs typeface="Roboto Bold"/>
                <a:sym typeface="Roboto Bold"/>
              </a:rPr>
              <a:t>’intérêt généra</a:t>
            </a:r>
            <a:r>
              <a:rPr lang="en-US" sz="2122" spc="-46">
                <a:solidFill>
                  <a:srgbClr val="004AAD"/>
                </a:solidFill>
                <a:latin typeface="Roboto"/>
                <a:ea typeface="Roboto"/>
                <a:cs typeface="Roboto"/>
                <a:sym typeface="Roboto"/>
              </a:rPr>
              <a:t>l ou </a:t>
            </a:r>
            <a:r>
              <a:rPr lang="en-US" sz="2122" b="1" spc="-46">
                <a:solidFill>
                  <a:srgbClr val="004AAD"/>
                </a:solidFill>
                <a:latin typeface="Roboto Bold"/>
                <a:ea typeface="Roboto Bold"/>
                <a:cs typeface="Roboto Bold"/>
                <a:sym typeface="Roboto Bold"/>
              </a:rPr>
              <a:t>d’utilité publique,</a:t>
            </a:r>
          </a:p>
          <a:p>
            <a:pPr marL="458177" lvl="1" indent="-229088" algn="l">
              <a:lnSpc>
                <a:spcPts val="2971"/>
              </a:lnSpc>
              <a:buFont typeface="Arial"/>
              <a:buChar char="•"/>
            </a:pPr>
            <a:r>
              <a:rPr lang="en-US" sz="2122" spc="-46">
                <a:solidFill>
                  <a:srgbClr val="004AAD"/>
                </a:solidFill>
                <a:latin typeface="Roboto"/>
                <a:ea typeface="Roboto"/>
                <a:cs typeface="Roboto"/>
                <a:sym typeface="Roboto"/>
              </a:rPr>
              <a:t>ayant au moins </a:t>
            </a:r>
            <a:r>
              <a:rPr lang="en-US" sz="2122" b="1" spc="-46">
                <a:solidFill>
                  <a:srgbClr val="004AAD"/>
                </a:solidFill>
                <a:latin typeface="Roboto Bold"/>
                <a:ea typeface="Roboto Bold"/>
                <a:cs typeface="Roboto Bold"/>
                <a:sym typeface="Roboto Bold"/>
              </a:rPr>
              <a:t>un an d’ancienneté</a:t>
            </a:r>
            <a:r>
              <a:rPr lang="en-US" sz="2122" spc="-46">
                <a:solidFill>
                  <a:srgbClr val="004AAD"/>
                </a:solidFill>
                <a:latin typeface="Roboto"/>
                <a:ea typeface="Roboto"/>
                <a:cs typeface="Roboto"/>
                <a:sym typeface="Roboto"/>
              </a:rPr>
              <a:t>,</a:t>
            </a:r>
          </a:p>
          <a:p>
            <a:pPr marL="458177" lvl="1" indent="-229088" algn="l">
              <a:lnSpc>
                <a:spcPts val="2971"/>
              </a:lnSpc>
              <a:buFont typeface="Arial"/>
              <a:buChar char="•"/>
            </a:pPr>
            <a:r>
              <a:rPr lang="en-US" sz="2122" spc="-46">
                <a:solidFill>
                  <a:srgbClr val="004AAD"/>
                </a:solidFill>
                <a:latin typeface="Roboto"/>
                <a:ea typeface="Roboto"/>
                <a:cs typeface="Roboto"/>
                <a:sym typeface="Roboto"/>
              </a:rPr>
              <a:t>basée </a:t>
            </a:r>
            <a:r>
              <a:rPr lang="en-US" sz="2122" b="1" spc="-46">
                <a:solidFill>
                  <a:srgbClr val="004AAD"/>
                </a:solidFill>
                <a:latin typeface="Roboto Bold"/>
                <a:ea typeface="Roboto Bold"/>
                <a:cs typeface="Roboto Bold"/>
                <a:sym typeface="Roboto Bold"/>
              </a:rPr>
              <a:t>sur Aix-en-Provence</a:t>
            </a:r>
            <a:r>
              <a:rPr lang="en-US" sz="2122" spc="-46">
                <a:solidFill>
                  <a:srgbClr val="004AAD"/>
                </a:solidFill>
                <a:latin typeface="Roboto"/>
                <a:ea typeface="Roboto"/>
                <a:cs typeface="Roboto"/>
                <a:sym typeface="Roboto"/>
              </a:rPr>
              <a:t> et ayant une activité sur le territoire,</a:t>
            </a:r>
          </a:p>
          <a:p>
            <a:pPr marL="458177" lvl="1" indent="-229088" algn="l">
              <a:lnSpc>
                <a:spcPts val="2971"/>
              </a:lnSpc>
              <a:buFont typeface="Arial"/>
              <a:buChar char="•"/>
            </a:pPr>
            <a:r>
              <a:rPr lang="en-US" sz="2122" spc="-46">
                <a:solidFill>
                  <a:srgbClr val="004AAD"/>
                </a:solidFill>
                <a:latin typeface="Roboto"/>
                <a:ea typeface="Roboto"/>
                <a:cs typeface="Roboto"/>
                <a:sym typeface="Roboto"/>
              </a:rPr>
              <a:t>vous avez un </a:t>
            </a:r>
            <a:r>
              <a:rPr lang="en-US" sz="2122" b="1" spc="-46">
                <a:solidFill>
                  <a:srgbClr val="004AAD"/>
                </a:solidFill>
                <a:latin typeface="Roboto Bold"/>
                <a:ea typeface="Roboto Bold"/>
                <a:cs typeface="Roboto Bold"/>
                <a:sym typeface="Roboto Bold"/>
              </a:rPr>
              <a:t>projet à impact</a:t>
            </a:r>
            <a:r>
              <a:rPr lang="en-US" sz="2122" spc="-46">
                <a:solidFill>
                  <a:srgbClr val="004AAD"/>
                </a:solidFill>
                <a:latin typeface="Roboto"/>
                <a:ea typeface="Roboto"/>
                <a:cs typeface="Roboto"/>
                <a:sym typeface="Roboto"/>
              </a:rPr>
              <a:t>, pour les Aixois, de 2 000 à 20 000€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338</Words>
  <Application>Microsoft Office PowerPoint</Application>
  <PresentationFormat>Personnalisé</PresentationFormat>
  <Paragraphs>44</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Calibri</vt:lpstr>
      <vt:lpstr>Fredoka</vt:lpstr>
      <vt:lpstr>Roboto</vt:lpstr>
      <vt:lpstr>Arial</vt:lpstr>
      <vt:lpstr>Roboto Bold</vt:lpstr>
      <vt:lpstr>Office Theme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Flyer_QVEMEP_2026</dc:title>
  <dc:creator>Celine Herlin</dc:creator>
  <cp:lastModifiedBy>Celine Herlin</cp:lastModifiedBy>
  <cp:revision>2</cp:revision>
  <dcterms:created xsi:type="dcterms:W3CDTF">2006-08-16T00:00:00Z</dcterms:created>
  <dcterms:modified xsi:type="dcterms:W3CDTF">2026-06-08T14:45:52Z</dcterms:modified>
  <dc:identifier>DAHKGqvqv-A</dc:identifier>
</cp:coreProperties>
</file>